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695733" y="4077073"/>
            <a:ext cx="4992554" cy="936103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grpSp>
        <p:nvGrpSpPr>
          <p:cNvPr id="12" name="Группа 11"/>
          <p:cNvGrpSpPr/>
          <p:nvPr userDrawn="1"/>
        </p:nvGrpSpPr>
        <p:grpSpPr bwMode="auto">
          <a:xfrm>
            <a:off x="3215681" y="3786979"/>
            <a:ext cx="5760638" cy="158406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5" name="Полилиния 4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Полилиния 9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Овал 7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4" name="Овал 13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Группа 10"/>
            <p:cNvGrpSpPr/>
            <p:nvPr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5" name="Полилиния 14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Полилиния 16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Овал 17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 bwMode="auto">
          <a:xfrm>
            <a:off x="2087641" y="2608326"/>
            <a:ext cx="8064895" cy="803507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836713"/>
            <a:ext cx="10363199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060847"/>
            <a:ext cx="10363199" cy="38164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3" y="155679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916833"/>
            <a:ext cx="6815666" cy="4209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2752533"/>
            <a:ext cx="4011084" cy="3373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2469611" y="1797125"/>
            <a:ext cx="7252776" cy="3000026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9"/>
              </a:spcBef>
              <a:buNone/>
              <a:defRPr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Вставка рисунка</a:t>
            </a:r>
            <a:endParaRPr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3"/>
          </p:nvPr>
        </p:nvSpPr>
        <p:spPr bwMode="auto">
          <a:xfrm>
            <a:off x="2316479" y="5445223"/>
            <a:ext cx="7559039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0" i="0" cap="none" spc="29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-144693" y="-24174"/>
            <a:ext cx="12481386" cy="1538631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 bwMode="auto">
          <a:xfrm>
            <a:off x="4198007" y="1074073"/>
            <a:ext cx="3795982" cy="122679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78" name="Полилиния 77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79" name="Полилиния 78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0" name="Овал 79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81" name="Овал 80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82" name="Группа 81"/>
            <p:cNvGrpSpPr/>
            <p:nvPr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83" name="Полилиния 82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4" name="Полилиния 83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5" name="Овал 84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63551" y="274638"/>
            <a:ext cx="8064895" cy="80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911423" y="1772815"/>
            <a:ext cx="1036915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6" name="Дата 4"/>
          <p:cNvSpPr>
            <a:spLocks noGrp="1"/>
          </p:cNvSpPr>
          <p:nvPr>
            <p:ph type="dt" sz="half" idx="2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399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9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087641" y="536358"/>
            <a:ext cx="8064895" cy="141487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2000" b="0"/>
              <a:t>Муниципальное автономное</a:t>
            </a:r>
            <a:br>
              <a:rPr lang="ru-RU" sz="2000" b="0"/>
            </a:br>
            <a:r>
              <a:rPr lang="ru-RU" sz="2000" b="0"/>
              <a:t>общеобразовательное учреждение</a:t>
            </a:r>
            <a:br>
              <a:rPr lang="ru-RU" sz="2000" b="0"/>
            </a:br>
            <a:r>
              <a:rPr lang="ru-RU" sz="2000" b="0"/>
              <a:t>- средняя общеобразовательная школа № 31</a:t>
            </a:r>
            <a:br>
              <a:rPr lang="ru-RU" sz="2000" b="0"/>
            </a:br>
            <a:r>
              <a:rPr lang="ru-RU" sz="2000" b="0"/>
              <a:t>(МАОУ-СОШ 31)</a:t>
            </a:r>
            <a:br>
              <a:rPr lang="ru-RU"/>
            </a:br>
            <a:endParaRPr lang="ru-RU" sz="2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3695733" y="1710800"/>
            <a:ext cx="4992554" cy="2543082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b="1"/>
              <a:t>Авторская методическая разработка</a:t>
            </a:r>
            <a:endParaRPr lang="ru-RU" b="1"/>
          </a:p>
          <a:p>
            <a:pPr>
              <a:defRPr/>
            </a:pPr>
            <a:r>
              <a:rPr lang="ru-RU" b="1"/>
              <a:t>«Составление логопедической считалки с использованием метода мнемотехники»</a:t>
            </a:r>
            <a:endParaRPr lang="ru-RU" b="1"/>
          </a:p>
        </p:txBody>
      </p:sp>
      <p:sp>
        <p:nvSpPr>
          <p:cNvPr id="1798671275" name=""/>
          <p:cNvSpPr txBox="1"/>
          <p:nvPr/>
        </p:nvSpPr>
        <p:spPr bwMode="auto">
          <a:xfrm flipH="0" flipV="0">
            <a:off x="7611698" y="4734757"/>
            <a:ext cx="3986760" cy="914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>
                <a:solidFill>
                  <a:schemeClr val="bg2"/>
                </a:solidFill>
              </a:rPr>
              <a:t>Составили:</a:t>
            </a:r>
            <a:endParaRPr>
              <a:solidFill>
                <a:schemeClr val="bg2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2"/>
                </a:solidFill>
              </a:rPr>
              <a:t>Курзаева Е.М. - воспитатель</a:t>
            </a:r>
            <a:endParaRPr>
              <a:solidFill>
                <a:schemeClr val="bg2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2"/>
                </a:solidFill>
              </a:rPr>
              <a:t>Тимофеева К.А. - учитель-логопед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ea typeface="Times New Roman"/>
                <a:cs typeface="Times New Roman"/>
              </a:rPr>
              <a:t>Зачин считалки (логопедические скороговорки)</a:t>
            </a:r>
            <a:endParaRPr lang="ru-RU" b="1"/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56506" y="2626474"/>
            <a:ext cx="2599857" cy="331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07774" y="2626474"/>
            <a:ext cx="2776452" cy="331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96843" y="2626474"/>
            <a:ext cx="2635135" cy="3317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Основная часть считалки (продолжение чистоговорки)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83124108" name=""/>
          <p:cNvPicPr>
            <a:picLocks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 rot="0">
            <a:off x="708982" y="1720419"/>
            <a:ext cx="3394471" cy="4525962"/>
          </a:xfrm>
          <a:prstGeom prst="rect">
            <a:avLst/>
          </a:prstGeom>
        </p:spPr>
      </p:pic>
      <p:pic>
        <p:nvPicPr>
          <p:cNvPr id="12630746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578473" y="1674181"/>
            <a:ext cx="3412375" cy="4525962"/>
          </a:xfrm>
          <a:prstGeom prst="rect">
            <a:avLst/>
          </a:prstGeom>
        </p:spPr>
      </p:pic>
      <p:pic>
        <p:nvPicPr>
          <p:cNvPr id="20293131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490196" y="1674181"/>
            <a:ext cx="3042473" cy="45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Концовка считалки (фраза, предписывающая действие)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39990270" name=""/>
          <p:cNvPicPr>
            <a:picLocks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 rot="0">
            <a:off x="940171" y="1655686"/>
            <a:ext cx="3394471" cy="4525962"/>
          </a:xfrm>
          <a:prstGeom prst="rect">
            <a:avLst/>
          </a:prstGeom>
        </p:spPr>
      </p:pic>
      <p:pic>
        <p:nvPicPr>
          <p:cNvPr id="410317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76771" y="1655686"/>
            <a:ext cx="3477087" cy="4525962"/>
          </a:xfrm>
          <a:prstGeom prst="rect">
            <a:avLst/>
          </a:prstGeom>
        </p:spPr>
      </p:pic>
      <p:pic>
        <p:nvPicPr>
          <p:cNvPr id="28256776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268254" y="1655686"/>
            <a:ext cx="3236672" cy="4525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Составление считалки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8322605" name=""/>
          <p:cNvPicPr>
            <a:picLocks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 rot="0">
            <a:off x="690487" y="1526220"/>
            <a:ext cx="3394471" cy="4525962"/>
          </a:xfrm>
          <a:prstGeom prst="rect">
            <a:avLst/>
          </a:prstGeom>
        </p:spPr>
      </p:pic>
      <p:pic>
        <p:nvPicPr>
          <p:cNvPr id="19309160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07939" y="1526220"/>
            <a:ext cx="2876016" cy="4522062"/>
          </a:xfrm>
          <a:prstGeom prst="rect">
            <a:avLst/>
          </a:prstGeom>
        </p:spPr>
      </p:pic>
      <p:pic>
        <p:nvPicPr>
          <p:cNvPr id="32423970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166553" y="1526220"/>
            <a:ext cx="3415846" cy="4522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563688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200">
                <a:latin typeface="Times New Roman"/>
                <a:ea typeface="Times New Roman"/>
                <a:cs typeface="Times New Roman"/>
              </a:rPr>
              <a:t>Применение самостоятельно составленной считалки в режимных моментах</a:t>
            </a:r>
            <a:endParaRPr/>
          </a:p>
        </p:txBody>
      </p:sp>
      <p:pic>
        <p:nvPicPr>
          <p:cNvPr id="2118775956" name=""/>
          <p:cNvPicPr>
            <a:picLocks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 rot="0" flipH="0" flipV="0">
            <a:off x="609599" y="1607413"/>
            <a:ext cx="3346687" cy="3676556"/>
          </a:xfrm>
          <a:prstGeom prst="rect">
            <a:avLst/>
          </a:prstGeom>
        </p:spPr>
      </p:pic>
      <p:pic>
        <p:nvPicPr>
          <p:cNvPr id="35110195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292723" y="1607413"/>
            <a:ext cx="3606553" cy="3643172"/>
          </a:xfrm>
          <a:prstGeom prst="rect">
            <a:avLst/>
          </a:prstGeom>
        </p:spPr>
      </p:pic>
      <p:pic>
        <p:nvPicPr>
          <p:cNvPr id="76597315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046334" y="1607413"/>
            <a:ext cx="3680533" cy="3709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Р7-Офис/2024.3.2.584</Application>
  <DocSecurity>0</DocSecurity>
  <PresentationFormat>Широкоэкранный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- средняя общеобразовательная школа № 31 (дошкольное отделение)</dc:title>
  <dc:subject/>
  <dc:creator>Синицына Ольга Владимировна</dc:creator>
  <cp:keywords/>
  <dc:description/>
  <dc:identifier/>
  <dc:language/>
  <cp:lastModifiedBy/>
  <cp:revision>4</cp:revision>
  <dcterms:created xsi:type="dcterms:W3CDTF">2026-02-16T10:06:45Z</dcterms:created>
  <dcterms:modified xsi:type="dcterms:W3CDTF">2026-02-16T11:01:27Z</dcterms:modified>
  <cp:category/>
  <cp:contentStatus/>
  <cp:version/>
</cp:coreProperties>
</file>