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 /><Relationship Id="rId10" Type="http://schemas.openxmlformats.org/officeDocument/2006/relationships/tableStyles" Target="tableStyles.xml" /><Relationship Id="rId11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0" type="title" userDrawn="1">
  <p:cSld name="Title Slide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/>
        </p:blipFill>
        <p:spPr bwMode="auto">
          <a:xfrm>
            <a:off x="143338" y="116631"/>
            <a:ext cx="11905322" cy="659040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3695733" y="4077073"/>
            <a:ext cx="4992554" cy="936103"/>
          </a:xfrm>
          <a:prstGeom prst="rect">
            <a:avLst/>
          </a:prstGeom>
        </p:spPr>
        <p:txBody>
          <a:bodyPr tIns="0" anchor="t">
            <a:noAutofit/>
          </a:bodyPr>
          <a:lstStyle>
            <a:lvl1pPr marL="0" indent="0" algn="ctr">
              <a:buNone/>
              <a:defRPr sz="2000" b="0" i="0" cap="none" spc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Образец подзаголовка</a:t>
            </a:r>
            <a:endParaRPr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3215681" y="3786979"/>
            <a:ext cx="5760638" cy="158406"/>
            <a:chOff x="1295466" y="3129578"/>
            <a:chExt cx="8009587" cy="326894"/>
          </a:xfrm>
          <a:solidFill>
            <a:srgbClr val="835A2D"/>
          </a:solidFill>
        </p:grpSpPr>
        <p:sp>
          <p:nvSpPr>
            <p:cNvPr id="5" name="Полилиния 4"/>
            <p:cNvSpPr/>
            <p:nvPr userDrawn="1"/>
          </p:nvSpPr>
          <p:spPr bwMode="auto">
            <a:xfrm>
              <a:off x="1295466" y="3205633"/>
              <a:ext cx="3768482" cy="87393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fill="norm" stroke="1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10" name="Полилиния 9"/>
            <p:cNvSpPr/>
            <p:nvPr userDrawn="1"/>
          </p:nvSpPr>
          <p:spPr bwMode="auto">
            <a:xfrm flipV="1">
              <a:off x="1295466" y="3290350"/>
              <a:ext cx="3768482" cy="87394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fill="norm" stroke="1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8" name="Овал 7"/>
            <p:cNvSpPr/>
            <p:nvPr userDrawn="1"/>
          </p:nvSpPr>
          <p:spPr bwMode="auto">
            <a:xfrm>
              <a:off x="4989841" y="3209049"/>
              <a:ext cx="167954" cy="167954"/>
            </a:xfrm>
            <a:prstGeom prst="ellipse">
              <a:avLst/>
            </a:prstGeom>
            <a:grpFill/>
            <a:ln>
              <a:noFill/>
            </a:ln>
          </p:spPr>
        </p:sp>
        <p:sp>
          <p:nvSpPr>
            <p:cNvPr id="14" name="Овал 13"/>
            <p:cNvSpPr/>
            <p:nvPr userDrawn="1"/>
          </p:nvSpPr>
          <p:spPr bwMode="auto">
            <a:xfrm>
              <a:off x="5170309" y="3129578"/>
              <a:ext cx="326894" cy="326894"/>
            </a:xfrm>
            <a:prstGeom prst="ellipse">
              <a:avLst/>
            </a:prstGeom>
            <a:grpFill/>
            <a:ln>
              <a:noFill/>
            </a:ln>
          </p:spPr>
        </p:sp>
        <p:grpSp>
          <p:nvGrpSpPr>
            <p:cNvPr id="11" name="Группа 10"/>
            <p:cNvGrpSpPr/>
            <p:nvPr userDrawn="1"/>
          </p:nvGrpSpPr>
          <p:grpSpPr bwMode="auto">
            <a:xfrm flipH="1">
              <a:off x="5497203" y="3204294"/>
              <a:ext cx="3807850" cy="172111"/>
              <a:chOff x="1498666" y="3408833"/>
              <a:chExt cx="3862329" cy="172111"/>
            </a:xfrm>
            <a:grpFill/>
          </p:grpSpPr>
          <p:sp>
            <p:nvSpPr>
              <p:cNvPr id="15" name="Полилиния 14"/>
              <p:cNvSpPr/>
              <p:nvPr userDrawn="1"/>
            </p:nvSpPr>
            <p:spPr bwMode="auto">
              <a:xfrm>
                <a:off x="1498666" y="3408833"/>
                <a:ext cx="3768482" cy="87393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fill="norm" stroke="1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7" name="Полилиния 16"/>
              <p:cNvSpPr/>
              <p:nvPr userDrawn="1"/>
            </p:nvSpPr>
            <p:spPr bwMode="auto">
              <a:xfrm flipV="1">
                <a:off x="1498666" y="3493550"/>
                <a:ext cx="3768482" cy="87394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fill="norm" stroke="1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8" name="Овал 17"/>
              <p:cNvSpPr/>
              <p:nvPr userDrawn="1"/>
            </p:nvSpPr>
            <p:spPr bwMode="auto">
              <a:xfrm>
                <a:off x="5193041" y="3412249"/>
                <a:ext cx="167954" cy="167954"/>
              </a:xfrm>
              <a:prstGeom prst="ellipse">
                <a:avLst/>
              </a:prstGeom>
              <a:grpFill/>
              <a:ln>
                <a:noFill/>
              </a:ln>
            </p:spPr>
          </p:sp>
        </p:grpSp>
      </p:grp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2087641" y="2608326"/>
            <a:ext cx="8064895" cy="803507"/>
          </a:xfrm>
        </p:spPr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609599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12" name="Текст 2"/>
          <p:cNvSpPr>
            <a:spLocks noGrp="1"/>
          </p:cNvSpPr>
          <p:nvPr>
            <p:ph idx="1"/>
          </p:nvPr>
        </p:nvSpPr>
        <p:spPr bwMode="auto">
          <a:xfrm>
            <a:off x="609599" y="1600201"/>
            <a:ext cx="109728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0" type="secHead" userDrawn="1">
  <p:cSld name="Section Header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/>
        </p:blipFill>
        <p:spPr bwMode="auto">
          <a:xfrm>
            <a:off x="143338" y="116631"/>
            <a:ext cx="11905322" cy="6590405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 bwMode="auto">
          <a:xfrm>
            <a:off x="914400" y="836713"/>
            <a:ext cx="10363199" cy="100811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20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060847"/>
            <a:ext cx="10363199" cy="381642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200">
                <a:solidFill>
                  <a:srgbClr val="60363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21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</p:spPr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22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3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</p:spPr>
        <p:txBody>
          <a:bodyPr/>
          <a:lstStyle/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09599" y="1600201"/>
            <a:ext cx="53847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7599" y="1600201"/>
            <a:ext cx="53847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599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09599" y="2174874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68" y="217487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393" y="1556791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6732" y="1916833"/>
            <a:ext cx="6815666" cy="42093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1" y="2752533"/>
            <a:ext cx="4011084" cy="33736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0"/>
            <a:ext cx="7315200" cy="572616"/>
          </a:xfrm>
        </p:spPr>
        <p:txBody>
          <a:bodyPr anchor="b"/>
          <a:lstStyle>
            <a:lvl1pPr algn="ctr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  <p:sp>
        <p:nvSpPr>
          <p:cNvPr id="1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2469611" y="1797125"/>
            <a:ext cx="7252776" cy="3000026"/>
          </a:xfrm>
          <a:prstGeom prst="rect">
            <a:avLst/>
          </a:prstGeom>
          <a:blipFill>
            <a:blip r:embed="rId2"/>
            <a:tile algn="tl" flip="none" sx="100000" sy="100000" tx="0" ty="0"/>
          </a:blipFill>
          <a:ln w="47625" cmpd="sng">
            <a:noFill/>
            <a:prstDash val="sysDot"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>
              <a:spcBef>
                <a:spcPts val="399"/>
              </a:spcBef>
              <a:buNone/>
              <a:defRPr sz="1800" b="0" cap="none" spc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/>
              <a:t>Вставка рисунка</a:t>
            </a:r>
            <a:endParaRPr/>
          </a:p>
        </p:txBody>
      </p:sp>
      <p:sp>
        <p:nvSpPr>
          <p:cNvPr id="18" name="Text Placeholder 24"/>
          <p:cNvSpPr>
            <a:spLocks noGrp="1"/>
          </p:cNvSpPr>
          <p:nvPr>
            <p:ph type="body" sz="quarter" idx="13"/>
          </p:nvPr>
        </p:nvSpPr>
        <p:spPr bwMode="auto">
          <a:xfrm>
            <a:off x="2316479" y="5445223"/>
            <a:ext cx="7559039" cy="648072"/>
          </a:xfrm>
          <a:prstGeom prst="rect">
            <a:avLst/>
          </a:prstGeo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600" b="0" i="0" cap="none" spc="29">
                <a:solidFill>
                  <a:srgbClr val="603636"/>
                </a:solidFill>
                <a:latin typeface="+mn-lt"/>
                <a:ea typeface="+mn-ea"/>
                <a:cs typeface="Arial"/>
              </a:defRPr>
            </a:lvl1pPr>
            <a:lvl2pPr marL="171450" indent="1587">
              <a:buNone/>
              <a:defRPr>
                <a:solidFill>
                  <a:schemeClr val="bg2"/>
                </a:solidFill>
              </a:defRPr>
            </a:lvl2pPr>
            <a:lvl3pPr marL="344487" indent="6349">
              <a:buNone/>
              <a:defRPr>
                <a:solidFill>
                  <a:schemeClr val="bg2"/>
                </a:solidFill>
              </a:defRPr>
            </a:lvl3pPr>
            <a:lvl4pPr marL="515937" indent="3174">
              <a:buNone/>
              <a:defRPr>
                <a:solidFill>
                  <a:schemeClr val="bg2"/>
                </a:solidFill>
              </a:defRPr>
            </a:lvl4pPr>
            <a:lvl5pPr marL="688974" indent="-1587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>
              <a:spcBef>
                <a:spcPts val="599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/>
            </a:pPr>
            <a:r>
              <a:rPr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g"/><Relationship Id="rId14" Type="http://schemas.openxmlformats.org/officeDocument/2006/relationships/image" Target="../media/image3.png"/><Relationship Id="rId15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14">
            <a:lum bright="70000" contrast="-70000"/>
          </a:blip>
          <a:stretch/>
        </p:blipFill>
        <p:spPr bwMode="auto">
          <a:xfrm>
            <a:off x="143338" y="116631"/>
            <a:ext cx="11905322" cy="659040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-144693" y="-24174"/>
            <a:ext cx="12481386" cy="1538631"/>
          </a:xfrm>
          <a:prstGeom prst="rect">
            <a:avLst/>
          </a:prstGeom>
        </p:spPr>
      </p:pic>
      <p:grpSp>
        <p:nvGrpSpPr>
          <p:cNvPr id="77" name="Группа 76"/>
          <p:cNvGrpSpPr/>
          <p:nvPr/>
        </p:nvGrpSpPr>
        <p:grpSpPr bwMode="auto">
          <a:xfrm>
            <a:off x="4198007" y="1074073"/>
            <a:ext cx="3795982" cy="122679"/>
            <a:chOff x="1295466" y="3129578"/>
            <a:chExt cx="8009587" cy="326894"/>
          </a:xfrm>
          <a:solidFill>
            <a:srgbClr val="835A2D"/>
          </a:solidFill>
        </p:grpSpPr>
        <p:sp>
          <p:nvSpPr>
            <p:cNvPr id="78" name="Полилиния 77"/>
            <p:cNvSpPr/>
            <p:nvPr userDrawn="1"/>
          </p:nvSpPr>
          <p:spPr bwMode="auto">
            <a:xfrm>
              <a:off x="1295466" y="3205633"/>
              <a:ext cx="3768482" cy="87393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fill="norm" stroke="1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79" name="Полилиния 78"/>
            <p:cNvSpPr/>
            <p:nvPr userDrawn="1"/>
          </p:nvSpPr>
          <p:spPr bwMode="auto">
            <a:xfrm flipV="1">
              <a:off x="1295466" y="3290350"/>
              <a:ext cx="3768482" cy="87394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fill="norm" stroke="1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80" name="Овал 79"/>
            <p:cNvSpPr/>
            <p:nvPr userDrawn="1"/>
          </p:nvSpPr>
          <p:spPr bwMode="auto">
            <a:xfrm>
              <a:off x="4989841" y="3209049"/>
              <a:ext cx="167954" cy="167954"/>
            </a:xfrm>
            <a:prstGeom prst="ellipse">
              <a:avLst/>
            </a:prstGeom>
            <a:grpFill/>
            <a:ln>
              <a:noFill/>
            </a:ln>
          </p:spPr>
        </p:sp>
        <p:sp>
          <p:nvSpPr>
            <p:cNvPr id="81" name="Овал 80"/>
            <p:cNvSpPr/>
            <p:nvPr userDrawn="1"/>
          </p:nvSpPr>
          <p:spPr bwMode="auto">
            <a:xfrm>
              <a:off x="5170309" y="3129578"/>
              <a:ext cx="326894" cy="326894"/>
            </a:xfrm>
            <a:prstGeom prst="ellipse">
              <a:avLst/>
            </a:prstGeom>
            <a:grpFill/>
            <a:ln>
              <a:noFill/>
            </a:ln>
          </p:spPr>
        </p:sp>
        <p:grpSp>
          <p:nvGrpSpPr>
            <p:cNvPr id="82" name="Группа 81"/>
            <p:cNvGrpSpPr/>
            <p:nvPr userDrawn="1"/>
          </p:nvGrpSpPr>
          <p:grpSpPr bwMode="auto">
            <a:xfrm flipH="1">
              <a:off x="5497203" y="3204294"/>
              <a:ext cx="3807850" cy="172111"/>
              <a:chOff x="1498666" y="3408833"/>
              <a:chExt cx="3862329" cy="172111"/>
            </a:xfrm>
            <a:grpFill/>
          </p:grpSpPr>
          <p:sp>
            <p:nvSpPr>
              <p:cNvPr id="83" name="Полилиния 82"/>
              <p:cNvSpPr/>
              <p:nvPr userDrawn="1"/>
            </p:nvSpPr>
            <p:spPr bwMode="auto">
              <a:xfrm>
                <a:off x="1498666" y="3408833"/>
                <a:ext cx="3768482" cy="87393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fill="norm" stroke="1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84" name="Полилиния 83"/>
              <p:cNvSpPr/>
              <p:nvPr userDrawn="1"/>
            </p:nvSpPr>
            <p:spPr bwMode="auto">
              <a:xfrm flipV="1">
                <a:off x="1498666" y="3493550"/>
                <a:ext cx="3768482" cy="87394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fill="norm" stroke="1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85" name="Овал 84"/>
              <p:cNvSpPr/>
              <p:nvPr userDrawn="1"/>
            </p:nvSpPr>
            <p:spPr bwMode="auto">
              <a:xfrm>
                <a:off x="5193041" y="3412249"/>
                <a:ext cx="167954" cy="167954"/>
              </a:xfrm>
              <a:prstGeom prst="ellipse">
                <a:avLst/>
              </a:prstGeom>
              <a:grpFill/>
              <a:ln>
                <a:noFill/>
              </a:ln>
            </p:spPr>
          </p:sp>
        </p:grp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2063551" y="274638"/>
            <a:ext cx="8064895" cy="803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 bwMode="auto">
          <a:xfrm>
            <a:off x="911423" y="1772815"/>
            <a:ext cx="10369152" cy="4392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16" name="Дата 4"/>
          <p:cNvSpPr>
            <a:spLocks noGrp="1"/>
          </p:cNvSpPr>
          <p:nvPr>
            <p:ph type="dt" sz="half" idx="2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3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4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399"/>
        </a:spcBef>
        <a:buNone/>
        <a:defRPr sz="3200" b="1" cap="none" spc="0">
          <a:solidFill>
            <a:schemeClr val="accent2">
              <a:lumMod val="50000"/>
            </a:schemeClr>
          </a:solidFill>
          <a:latin typeface="+mj-lt"/>
          <a:ea typeface="+mj-ea"/>
          <a:cs typeface="Arial"/>
        </a:defRPr>
      </a:lvl1pPr>
    </p:titleStyle>
    <p:bodyStyle>
      <a:lvl1pPr marL="355599" indent="-355599" algn="l" defTabSz="914400">
        <a:lnSpc>
          <a:spcPct val="100000"/>
        </a:lnSpc>
        <a:spcBef>
          <a:spcPts val="599"/>
        </a:spcBef>
        <a:spcAft>
          <a:spcPts val="0"/>
        </a:spcAft>
        <a:buClr>
          <a:schemeClr val="accent1"/>
        </a:buClr>
        <a:buFont typeface="Wingdings"/>
        <a:buChar char="v"/>
        <a:defRPr sz="2800" b="0" i="0" cap="none" spc="29">
          <a:solidFill>
            <a:srgbClr val="603636"/>
          </a:solidFill>
          <a:latin typeface="+mn-lt"/>
          <a:ea typeface="+mn-ea"/>
          <a:cs typeface="Arial"/>
        </a:defRPr>
      </a:lvl1pPr>
      <a:lvl2pPr marL="903287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Courier New"/>
        <a:buChar char="o"/>
        <a:defRPr sz="2400">
          <a:solidFill>
            <a:srgbClr val="835A2D"/>
          </a:solidFill>
          <a:latin typeface="+mn-lt"/>
          <a:ea typeface="+mn-ea"/>
          <a:cs typeface="Arial"/>
        </a:defRPr>
      </a:lvl2pPr>
      <a:lvl3pPr marL="1258887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Wingdings"/>
        <a:buChar char="v"/>
        <a:defRPr sz="2000">
          <a:solidFill>
            <a:srgbClr val="603636"/>
          </a:solidFill>
          <a:latin typeface="+mn-lt"/>
          <a:ea typeface="+mn-ea"/>
          <a:cs typeface="Arial"/>
        </a:defRPr>
      </a:lvl3pPr>
      <a:lvl4pPr marL="1614487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Courier New"/>
        <a:buChar char="o"/>
        <a:defRPr sz="1800">
          <a:solidFill>
            <a:srgbClr val="835A2D"/>
          </a:solidFill>
          <a:latin typeface="+mn-lt"/>
          <a:ea typeface="+mn-ea"/>
          <a:cs typeface="Arial"/>
        </a:defRPr>
      </a:lvl4pPr>
      <a:lvl5pPr marL="2149474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Wingdings"/>
        <a:buChar char="Ø"/>
        <a:defRPr sz="1800">
          <a:solidFill>
            <a:srgbClr val="603636"/>
          </a:solidFill>
          <a:latin typeface="+mn-lt"/>
          <a:ea typeface="+mn-ea"/>
          <a:cs typeface="Arial"/>
        </a:defRPr>
      </a:lvl5pPr>
      <a:lvl6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 flipH="0" flipV="0">
            <a:off x="2087641" y="536358"/>
            <a:ext cx="8064895" cy="141487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 lang="ru-RU" sz="2000" b="0"/>
              <a:t>Муниципальное автономное</a:t>
            </a:r>
            <a:br>
              <a:rPr lang="ru-RU" sz="2000" b="0"/>
            </a:br>
            <a:r>
              <a:rPr lang="ru-RU" sz="2000" b="0"/>
              <a:t>общеобразовательное учреждение</a:t>
            </a:r>
            <a:br>
              <a:rPr lang="ru-RU" sz="2000" b="0"/>
            </a:br>
            <a:r>
              <a:rPr lang="ru-RU" sz="2000" b="0"/>
              <a:t>- средняя общеобразовательная школа № 31</a:t>
            </a:r>
            <a:br>
              <a:rPr lang="ru-RU" sz="2000" b="0"/>
            </a:br>
            <a:r>
              <a:rPr lang="ru-RU" sz="2000" b="0"/>
              <a:t>(МАОУ-СОШ 31)</a:t>
            </a:r>
            <a:br>
              <a:rPr lang="ru-RU"/>
            </a:br>
            <a:endParaRPr lang="ru-RU" sz="200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3695733" y="1710800"/>
            <a:ext cx="4992554" cy="2543082"/>
          </a:xfrm>
        </p:spPr>
        <p:txBody>
          <a:bodyPr/>
          <a:lstStyle/>
          <a:p>
            <a:pPr>
              <a:defRPr/>
            </a:pPr>
            <a:endParaRPr/>
          </a:p>
          <a:p>
            <a:pPr>
              <a:defRPr/>
            </a:pPr>
            <a:endParaRPr lang="ru-RU" b="1"/>
          </a:p>
          <a:p>
            <a:pPr>
              <a:defRPr/>
            </a:pPr>
            <a:r>
              <a:rPr lang="ru-RU" b="1"/>
              <a:t>Авторская методическая разработка</a:t>
            </a:r>
            <a:endParaRPr lang="ru-RU" b="1"/>
          </a:p>
          <a:p>
            <a:pPr>
              <a:defRPr/>
            </a:pPr>
            <a:r>
              <a:rPr lang="ru-RU" b="1"/>
              <a:t>«Составление логопедической считалки с использованием метода мнемотехники»</a:t>
            </a:r>
            <a:endParaRPr lang="ru-RU" b="1"/>
          </a:p>
        </p:txBody>
      </p:sp>
      <p:sp>
        <p:nvSpPr>
          <p:cNvPr id="1798671275" name=""/>
          <p:cNvSpPr txBox="1"/>
          <p:nvPr/>
        </p:nvSpPr>
        <p:spPr bwMode="auto">
          <a:xfrm flipH="0" flipV="0">
            <a:off x="7611698" y="4734757"/>
            <a:ext cx="3986760" cy="9147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ru-RU">
                <a:solidFill>
                  <a:schemeClr val="bg2"/>
                </a:solidFill>
              </a:rPr>
              <a:t>Составили:</a:t>
            </a:r>
            <a:endParaRPr>
              <a:solidFill>
                <a:schemeClr val="bg2"/>
              </a:solidFill>
            </a:endParaRPr>
          </a:p>
          <a:p>
            <a:pPr>
              <a:defRPr/>
            </a:pPr>
            <a:r>
              <a:rPr lang="ru-RU">
                <a:solidFill>
                  <a:schemeClr val="bg2"/>
                </a:solidFill>
              </a:rPr>
              <a:t>Курзаева Е.М. - воспитатель</a:t>
            </a:r>
            <a:endParaRPr>
              <a:solidFill>
                <a:schemeClr val="bg2"/>
              </a:solidFill>
            </a:endParaRPr>
          </a:p>
          <a:p>
            <a:pPr>
              <a:defRPr/>
            </a:pPr>
            <a:r>
              <a:rPr lang="ru-RU">
                <a:solidFill>
                  <a:schemeClr val="bg2"/>
                </a:solidFill>
              </a:rPr>
              <a:t>Тимофеева К.А. - учитель-логопед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ea typeface="Times New Roman"/>
                <a:cs typeface="Times New Roman"/>
              </a:rPr>
              <a:t>Зачин считалки (логопедические скороговорки)</a:t>
            </a:r>
            <a:endParaRPr lang="ru-RU" b="1"/>
          </a:p>
        </p:txBody>
      </p:sp>
      <p:pic>
        <p:nvPicPr>
          <p:cNvPr id="6" name="Объект 5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6506" y="2626474"/>
            <a:ext cx="2599857" cy="33178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707774" y="2626474"/>
            <a:ext cx="2776452" cy="3317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996843" y="2626474"/>
            <a:ext cx="2635135" cy="33178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400">
                <a:latin typeface="Times New Roman"/>
                <a:ea typeface="Times New Roman"/>
                <a:cs typeface="Times New Roman"/>
              </a:rPr>
              <a:t>Основная часть считалки (продолжение чистоговорки)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83124108" name=""/>
          <p:cNvPicPr>
            <a:picLocks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 rot="0">
            <a:off x="708982" y="1720419"/>
            <a:ext cx="3394471" cy="4525962"/>
          </a:xfrm>
          <a:prstGeom prst="rect">
            <a:avLst/>
          </a:prstGeom>
        </p:spPr>
      </p:pic>
      <p:pic>
        <p:nvPicPr>
          <p:cNvPr id="126307460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578473" y="1674181"/>
            <a:ext cx="3412375" cy="4525962"/>
          </a:xfrm>
          <a:prstGeom prst="rect">
            <a:avLst/>
          </a:prstGeom>
        </p:spPr>
      </p:pic>
      <p:pic>
        <p:nvPicPr>
          <p:cNvPr id="202931314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490196" y="1674181"/>
            <a:ext cx="3042473" cy="4572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400">
                <a:latin typeface="Times New Roman"/>
                <a:ea typeface="Times New Roman"/>
                <a:cs typeface="Times New Roman"/>
              </a:rPr>
              <a:t>Концовка считалки (фраза, предписывающая действие)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939990270" name=""/>
          <p:cNvPicPr>
            <a:picLocks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 rot="0">
            <a:off x="940171" y="1655686"/>
            <a:ext cx="3394471" cy="4525962"/>
          </a:xfrm>
          <a:prstGeom prst="rect">
            <a:avLst/>
          </a:prstGeom>
        </p:spPr>
      </p:pic>
      <p:pic>
        <p:nvPicPr>
          <p:cNvPr id="4103178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476771" y="1655686"/>
            <a:ext cx="3477087" cy="4525962"/>
          </a:xfrm>
          <a:prstGeom prst="rect">
            <a:avLst/>
          </a:prstGeom>
        </p:spPr>
      </p:pic>
      <p:pic>
        <p:nvPicPr>
          <p:cNvPr id="28256776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268254" y="1655686"/>
            <a:ext cx="3236672" cy="45259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400">
                <a:latin typeface="Times New Roman"/>
                <a:ea typeface="Times New Roman"/>
                <a:cs typeface="Times New Roman"/>
              </a:rPr>
              <a:t>Составление считалки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8322605" name=""/>
          <p:cNvPicPr>
            <a:picLocks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 rot="0">
            <a:off x="690487" y="1526220"/>
            <a:ext cx="3394471" cy="4525962"/>
          </a:xfrm>
          <a:prstGeom prst="rect">
            <a:avLst/>
          </a:prstGeom>
        </p:spPr>
      </p:pic>
      <p:pic>
        <p:nvPicPr>
          <p:cNvPr id="193091604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707939" y="1526220"/>
            <a:ext cx="2876016" cy="4522062"/>
          </a:xfrm>
          <a:prstGeom prst="rect">
            <a:avLst/>
          </a:prstGeom>
        </p:spPr>
      </p:pic>
      <p:pic>
        <p:nvPicPr>
          <p:cNvPr id="324239700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166553" y="1526220"/>
            <a:ext cx="3415846" cy="45220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563688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599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 sz="2200">
                <a:latin typeface="Times New Roman"/>
                <a:ea typeface="Times New Roman"/>
                <a:cs typeface="Times New Roman"/>
              </a:rPr>
              <a:t>Применение самостоятельно составленной считалки в режимных моментах</a:t>
            </a:r>
            <a:endParaRPr/>
          </a:p>
        </p:txBody>
      </p:sp>
      <p:pic>
        <p:nvPicPr>
          <p:cNvPr id="2118775956" name=""/>
          <p:cNvPicPr>
            <a:picLocks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 rot="0" flipH="0" flipV="0">
            <a:off x="609599" y="1607413"/>
            <a:ext cx="3346687" cy="3676556"/>
          </a:xfrm>
          <a:prstGeom prst="rect">
            <a:avLst/>
          </a:prstGeom>
        </p:spPr>
      </p:pic>
      <p:pic>
        <p:nvPicPr>
          <p:cNvPr id="35110195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292723" y="1607413"/>
            <a:ext cx="3606553" cy="3643172"/>
          </a:xfrm>
          <a:prstGeom prst="rect">
            <a:avLst/>
          </a:prstGeom>
        </p:spPr>
      </p:pic>
      <p:pic>
        <p:nvPicPr>
          <p:cNvPr id="76597315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046334" y="1607413"/>
            <a:ext cx="3680533" cy="37099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lassic">
  <a:themeElements>
    <a:clrScheme name="Classic">
      <a:dk1>
        <a:sysClr val="windowText" lastClr="000000"/>
      </a:dk1>
      <a:lt1>
        <a:srgbClr val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Классическая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blipFill>
          <a:blip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Р7-Офис/2024.3.2.584</Application>
  <DocSecurity>0</DocSecurity>
  <PresentationFormat>Широкоэкранный</PresentationFormat>
  <Paragraphs>0</Paragraphs>
  <Slides>6</Slides>
  <Notes>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 1</vt:lpstr>
      <vt:lpstr>Slide 1</vt:lpstr>
      <vt:lpstr>Slide 2</vt:lpstr>
      <vt:lpstr>Slide 3</vt:lpstr>
      <vt:lpstr>Slide 4</vt:lpstr>
      <vt:lpstr>Slide 5</vt:lpstr>
      <vt:lpstr>Slide 6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- средняя общеобразовательная школа № 31 (дошкольное отделение)</dc:title>
  <dc:subject/>
  <dc:creator>Синицына Ольга Владимировна</dc:creator>
  <cp:keywords/>
  <dc:description/>
  <dc:identifier/>
  <dc:language/>
  <cp:lastModifiedBy/>
  <cp:revision>4</cp:revision>
  <dcterms:created xsi:type="dcterms:W3CDTF">2026-02-16T10:06:45Z</dcterms:created>
  <dcterms:modified xsi:type="dcterms:W3CDTF">2026-02-16T11:01:27Z</dcterms:modified>
  <cp:category/>
  <cp:contentStatus/>
  <cp:version/>
</cp:coreProperties>
</file>