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5" r:id="rId7"/>
    <p:sldId id="266" r:id="rId8"/>
    <p:sldId id="271" r:id="rId9"/>
    <p:sldId id="273" r:id="rId10"/>
    <p:sldId id="276" r:id="rId11"/>
    <p:sldId id="277" r:id="rId1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677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5903" cy="153162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327" y="541146"/>
            <a:ext cx="4849495" cy="1324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07260" y="2561336"/>
            <a:ext cx="7185025" cy="285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hyperlink" Target="https://orlyatarussia.r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jpeg"/><Relationship Id="rId5" Type="http://schemas.openxmlformats.org/officeDocument/2006/relationships/image" Target="../media/image51.jpeg"/><Relationship Id="rId10" Type="http://schemas.openxmlformats.org/officeDocument/2006/relationships/image" Target="../media/image56.pn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7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726938" y="3405377"/>
            <a:ext cx="7747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61160" y="1523"/>
            <a:ext cx="10530840" cy="6856730"/>
            <a:chOff x="1661160" y="1523"/>
            <a:chExt cx="10530840" cy="685673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1160" y="1629156"/>
              <a:ext cx="6882384" cy="35570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01200" y="1523"/>
              <a:ext cx="2590800" cy="25130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22507" y="2464307"/>
              <a:ext cx="818388" cy="13289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27919" y="76200"/>
              <a:ext cx="2113787" cy="178765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47960" y="3784091"/>
              <a:ext cx="1844040" cy="13213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617707" y="5082539"/>
              <a:ext cx="1310640" cy="177546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131947" y="5684316"/>
            <a:ext cx="4474210" cy="3511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b="1" spc="15" dirty="0">
                <a:solidFill>
                  <a:srgbClr val="FFFFFF"/>
                </a:solidFill>
                <a:latin typeface="Calibri"/>
                <a:cs typeface="Calibri"/>
              </a:rPr>
              <a:t>УЧИМСЯ,</a:t>
            </a:r>
            <a:r>
              <a:rPr sz="21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FFFFFF"/>
                </a:solidFill>
                <a:latin typeface="Calibri"/>
                <a:cs typeface="Calibri"/>
              </a:rPr>
              <a:t>РАСТЁМ,</a:t>
            </a:r>
            <a:r>
              <a:rPr sz="21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FFFFFF"/>
                </a:solidFill>
                <a:latin typeface="Calibri"/>
                <a:cs typeface="Calibri"/>
              </a:rPr>
              <a:t>МЕЧТАЕМ </a:t>
            </a:r>
            <a:r>
              <a:rPr sz="2100" b="1" spc="5" dirty="0">
                <a:solidFill>
                  <a:srgbClr val="FFFFFF"/>
                </a:solidFill>
                <a:latin typeface="Calibri"/>
                <a:cs typeface="Calibri"/>
              </a:rPr>
              <a:t>ВМЕСТЕ!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242185" y="623062"/>
            <a:ext cx="6251575" cy="67754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814069" marR="5080" indent="-802005">
              <a:lnSpc>
                <a:spcPct val="101899"/>
              </a:lnSpc>
              <a:spcBef>
                <a:spcPts val="85"/>
              </a:spcBef>
            </a:pPr>
            <a:r>
              <a:rPr sz="2100" b="1" spc="10" dirty="0">
                <a:latin typeface="Calibri"/>
                <a:cs typeface="Calibri"/>
              </a:rPr>
              <a:t>ПРОГРАММА</a:t>
            </a:r>
            <a:r>
              <a:rPr sz="2100" b="1" spc="-2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РАЗВИТИЯ</a:t>
            </a:r>
            <a:r>
              <a:rPr sz="2100" b="1" spc="-35" dirty="0">
                <a:latin typeface="Calibri"/>
                <a:cs typeface="Calibri"/>
              </a:rPr>
              <a:t> </a:t>
            </a:r>
            <a:r>
              <a:rPr sz="2100" b="1" spc="15" dirty="0">
                <a:latin typeface="Calibri"/>
                <a:cs typeface="Calibri"/>
              </a:rPr>
              <a:t>СОЦИАЛЬНОЙ</a:t>
            </a:r>
            <a:r>
              <a:rPr sz="2100" b="1" spc="-40" dirty="0">
                <a:latin typeface="Calibri"/>
                <a:cs typeface="Calibri"/>
              </a:rPr>
              <a:t> </a:t>
            </a:r>
            <a:r>
              <a:rPr sz="2100" b="1" spc="15" dirty="0">
                <a:latin typeface="Calibri"/>
                <a:cs typeface="Calibri"/>
              </a:rPr>
              <a:t>АКТИВНОСТИ </a:t>
            </a:r>
            <a:r>
              <a:rPr sz="2100" b="1" spc="-459" dirty="0">
                <a:latin typeface="Calibri"/>
                <a:cs typeface="Calibri"/>
              </a:rPr>
              <a:t> </a:t>
            </a:r>
            <a:r>
              <a:rPr sz="2100" b="1" spc="10" dirty="0">
                <a:latin typeface="Calibri"/>
                <a:cs typeface="Calibri"/>
              </a:rPr>
              <a:t>ОБУЧАЮЩИХСЯ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НАЧАЛЬНЫХ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spc="5" dirty="0">
                <a:latin typeface="Calibri"/>
                <a:cs typeface="Calibri"/>
              </a:rPr>
              <a:t>КЛАССОВ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7515" y="470408"/>
            <a:ext cx="611251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РЕГИСТРАЦИЯ</a:t>
            </a:r>
            <a:r>
              <a:rPr sz="2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КЛАССА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28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УЧАСТИЯ</a:t>
            </a:r>
            <a:r>
              <a:rPr sz="28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ПРОГРАММЕ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САЙТЕ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97751" y="835913"/>
            <a:ext cx="38703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i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https://orlyatarussia.ru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61772" y="975360"/>
            <a:ext cx="11730355" cy="5882640"/>
            <a:chOff x="461772" y="975360"/>
            <a:chExt cx="11730355" cy="58826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32731" y="975360"/>
              <a:ext cx="7859267" cy="58826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772" y="2157984"/>
              <a:ext cx="4707636" cy="332994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7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726938" y="3405377"/>
            <a:ext cx="7747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61160" y="1523"/>
            <a:ext cx="10530840" cy="6856730"/>
            <a:chOff x="1661160" y="1523"/>
            <a:chExt cx="10530840" cy="685673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1160" y="1629156"/>
              <a:ext cx="6882384" cy="35570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01200" y="1523"/>
              <a:ext cx="2590800" cy="25130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22507" y="2464307"/>
              <a:ext cx="818388" cy="13289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27919" y="76200"/>
              <a:ext cx="2113787" cy="178765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47960" y="3784091"/>
              <a:ext cx="1844040" cy="13213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617707" y="5082539"/>
              <a:ext cx="1310640" cy="177546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131947" y="5684316"/>
            <a:ext cx="4474210" cy="3511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b="1" spc="15" dirty="0">
                <a:solidFill>
                  <a:srgbClr val="FFFFFF"/>
                </a:solidFill>
                <a:latin typeface="Calibri"/>
                <a:cs typeface="Calibri"/>
              </a:rPr>
              <a:t>УЧИМСЯ,</a:t>
            </a:r>
            <a:r>
              <a:rPr sz="21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FFFFFF"/>
                </a:solidFill>
                <a:latin typeface="Calibri"/>
                <a:cs typeface="Calibri"/>
              </a:rPr>
              <a:t>РАСТЁМ,</a:t>
            </a:r>
            <a:r>
              <a:rPr sz="21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FFFFFF"/>
                </a:solidFill>
                <a:latin typeface="Calibri"/>
                <a:cs typeface="Calibri"/>
              </a:rPr>
              <a:t>МЕЧТАЕМ </a:t>
            </a:r>
            <a:r>
              <a:rPr sz="2100" b="1" spc="5" dirty="0">
                <a:solidFill>
                  <a:srgbClr val="FFFFFF"/>
                </a:solidFill>
                <a:latin typeface="Calibri"/>
                <a:cs typeface="Calibri"/>
              </a:rPr>
              <a:t>ВМЕСТЕ!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242185" y="623062"/>
            <a:ext cx="6251575" cy="67754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814069" marR="5080" indent="-802005">
              <a:lnSpc>
                <a:spcPct val="101899"/>
              </a:lnSpc>
              <a:spcBef>
                <a:spcPts val="85"/>
              </a:spcBef>
            </a:pPr>
            <a:r>
              <a:rPr sz="2100" b="1" spc="10" dirty="0">
                <a:latin typeface="Calibri"/>
                <a:cs typeface="Calibri"/>
              </a:rPr>
              <a:t>ПРОГРАММА</a:t>
            </a:r>
            <a:r>
              <a:rPr sz="2100" b="1" spc="-2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РАЗВИТИЯ</a:t>
            </a:r>
            <a:r>
              <a:rPr sz="2100" b="1" spc="-35" dirty="0">
                <a:latin typeface="Calibri"/>
                <a:cs typeface="Calibri"/>
              </a:rPr>
              <a:t> </a:t>
            </a:r>
            <a:r>
              <a:rPr sz="2100" b="1" spc="15" dirty="0">
                <a:latin typeface="Calibri"/>
                <a:cs typeface="Calibri"/>
              </a:rPr>
              <a:t>СОЦИАЛЬНОЙ</a:t>
            </a:r>
            <a:r>
              <a:rPr sz="2100" b="1" spc="-40" dirty="0">
                <a:latin typeface="Calibri"/>
                <a:cs typeface="Calibri"/>
              </a:rPr>
              <a:t> </a:t>
            </a:r>
            <a:r>
              <a:rPr sz="2100" b="1" spc="15" dirty="0">
                <a:latin typeface="Calibri"/>
                <a:cs typeface="Calibri"/>
              </a:rPr>
              <a:t>АКТИВНОСТИ </a:t>
            </a:r>
            <a:r>
              <a:rPr sz="2100" b="1" spc="-459" dirty="0">
                <a:latin typeface="Calibri"/>
                <a:cs typeface="Calibri"/>
              </a:rPr>
              <a:t> </a:t>
            </a:r>
            <a:r>
              <a:rPr sz="2100" b="1" spc="10" dirty="0">
                <a:latin typeface="Calibri"/>
                <a:cs typeface="Calibri"/>
              </a:rPr>
              <a:t>ОБУЧАЮЩИХСЯ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НАЧАЛЬНЫХ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spc="5" dirty="0">
                <a:latin typeface="Calibri"/>
                <a:cs typeface="Calibri"/>
              </a:rPr>
              <a:t>КЛАССОВ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7620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144" y="3715510"/>
              <a:ext cx="2343912" cy="306628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0456" y="3924300"/>
              <a:ext cx="1743456" cy="24673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86711" y="2086355"/>
              <a:ext cx="2389632" cy="31333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95499" y="2295144"/>
              <a:ext cx="1790700" cy="253441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87712" y="371856"/>
              <a:ext cx="1741931" cy="8001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62299" y="4884420"/>
              <a:ext cx="1696212" cy="16779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582912" y="1380744"/>
              <a:ext cx="2351531" cy="2334767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64337" y="669493"/>
            <a:ext cx="11130280" cy="5375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r>
              <a:rPr sz="1800" b="1" spc="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РАЗВИТИЯ</a:t>
            </a:r>
            <a:r>
              <a:rPr sz="1800" b="1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СОЦИАЛЬНОЙ</a:t>
            </a:r>
            <a:r>
              <a:rPr sz="1800" b="1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АКТИВНОСТИ</a:t>
            </a:r>
            <a:r>
              <a:rPr sz="180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ОБУЧАЮЩИХСЯ</a:t>
            </a:r>
            <a:r>
              <a:rPr sz="1800" b="1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НАЧАЛЬНЫХ</a:t>
            </a:r>
            <a:r>
              <a:rPr sz="1800" b="1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КЛАССОВ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 marL="269240" marR="31750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Содержание</a:t>
            </a:r>
            <a:r>
              <a:rPr sz="18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программы</a:t>
            </a:r>
            <a:r>
              <a:rPr sz="18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«Орлята</a:t>
            </a:r>
            <a:r>
              <a:rPr sz="180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России»</a:t>
            </a:r>
            <a:r>
              <a:rPr sz="18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направлено</a:t>
            </a:r>
            <a:r>
              <a:rPr sz="18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1800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воспитательную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деятельность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педагогов,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наставников-старшеклассников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с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детьми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младшего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школьного</a:t>
            </a:r>
            <a:r>
              <a:rPr sz="18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возраста,</a:t>
            </a:r>
            <a:r>
              <a:rPr sz="18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развитие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их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ценностных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ориентиров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учётом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всех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региональных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особенностей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вызовов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современного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мира.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00">
              <a:latin typeface="Calibri"/>
              <a:cs typeface="Calibri"/>
            </a:endParaRPr>
          </a:p>
          <a:p>
            <a:pPr marL="3716654" marR="1967230" algn="just">
              <a:lnSpc>
                <a:spcPct val="101099"/>
              </a:lnSpc>
            </a:pP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Результатом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программы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является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сформированность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у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ребёнка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младшего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школьного</a:t>
            </a:r>
            <a:r>
              <a:rPr sz="1800" spc="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возраста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социально-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ценностных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знаний,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отношений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опыта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позитивного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преобразования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социального</a:t>
            </a:r>
            <a:r>
              <a:rPr sz="1800" spc="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мира</a:t>
            </a:r>
            <a:r>
              <a:rPr sz="1800" spc="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1800" spc="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основе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ий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18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1800" spc="-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ци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ны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1800" spc="-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нн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 marL="5659755">
              <a:lnSpc>
                <a:spcPts val="2130"/>
              </a:lnSpc>
              <a:spcBef>
                <a:spcPts val="1155"/>
              </a:spcBef>
            </a:pP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НИ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b="1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800" b="1" spc="-11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АММ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6932295" indent="-477520">
              <a:lnSpc>
                <a:spcPts val="1960"/>
              </a:lnSpc>
              <a:buFont typeface="Arial MT"/>
              <a:buChar char="•"/>
              <a:tabLst>
                <a:tab pos="6932295" algn="l"/>
                <a:tab pos="6932930" algn="l"/>
              </a:tabLst>
            </a:pP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ни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18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ы)</a:t>
            </a:r>
            <a:endParaRPr sz="1800">
              <a:latin typeface="Calibri"/>
              <a:cs typeface="Calibri"/>
            </a:endParaRPr>
          </a:p>
          <a:p>
            <a:pPr marL="6932295" indent="-477520">
              <a:lnSpc>
                <a:spcPts val="1814"/>
              </a:lnSpc>
              <a:buFont typeface="Arial MT"/>
              <a:buChar char="•"/>
              <a:tabLst>
                <a:tab pos="6932295" algn="l"/>
                <a:tab pos="6932930" algn="l"/>
              </a:tabLst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ни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ав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ни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ы)</a:t>
            </a:r>
            <a:endParaRPr sz="1800">
              <a:latin typeface="Calibri"/>
              <a:cs typeface="Calibri"/>
            </a:endParaRPr>
          </a:p>
          <a:p>
            <a:pPr marL="6932295" indent="-477520">
              <a:lnSpc>
                <a:spcPts val="1800"/>
              </a:lnSpc>
              <a:buFont typeface="Arial MT"/>
              <a:buChar char="•"/>
              <a:tabLst>
                <a:tab pos="6932295" algn="l"/>
                <a:tab pos="6932930" algn="l"/>
              </a:tabLst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ел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ых</a:t>
            </a:r>
            <a:r>
              <a:rPr sz="18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  <a:p>
            <a:pPr marL="6932295" indent="-477520">
              <a:lnSpc>
                <a:spcPts val="1885"/>
              </a:lnSpc>
              <a:buFont typeface="Arial MT"/>
              <a:buChar char="•"/>
              <a:tabLst>
                <a:tab pos="6932295" algn="l"/>
                <a:tab pos="6932930" algn="l"/>
              </a:tabLst>
            </a:pP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ел</a:t>
            </a:r>
            <a:r>
              <a:rPr sz="1800" spc="21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бу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щи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8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ых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800" spc="3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endParaRPr sz="1800">
              <a:latin typeface="Calibri"/>
              <a:cs typeface="Calibri"/>
            </a:endParaRPr>
          </a:p>
          <a:p>
            <a:pPr marL="6932295" indent="-477520">
              <a:lnSpc>
                <a:spcPts val="2065"/>
              </a:lnSpc>
              <a:buFont typeface="Arial MT"/>
              <a:buChar char="•"/>
              <a:tabLst>
                <a:tab pos="6932295" algn="l"/>
                <a:tab pos="6932930" algn="l"/>
              </a:tabLst>
            </a:pPr>
            <a:r>
              <a:rPr lang="ru-RU" spc="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5" smtClean="0">
                <a:solidFill>
                  <a:srgbClr val="FFFFFF"/>
                </a:solidFill>
                <a:latin typeface="Calibri"/>
                <a:cs typeface="Calibri"/>
              </a:rPr>
              <a:t>ожатые</a:t>
            </a:r>
            <a:r>
              <a:rPr lang="ru-RU" sz="1800" spc="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5" smtClean="0">
                <a:solidFill>
                  <a:srgbClr val="FFFFFF"/>
                </a:solidFill>
                <a:latin typeface="Calibri"/>
                <a:cs typeface="Calibri"/>
              </a:rPr>
              <a:t>детских</a:t>
            </a:r>
            <a:r>
              <a:rPr sz="180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лагерей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749550" cy="6858000"/>
            <a:chOff x="0" y="0"/>
            <a:chExt cx="274955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8285"/>
              <a:ext cx="2610611" cy="683971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3860" y="3462528"/>
              <a:ext cx="1697736" cy="7787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749295" cy="25085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9935" y="278891"/>
              <a:ext cx="1938527" cy="164134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06826" y="494085"/>
            <a:ext cx="7981315" cy="8604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25"/>
              </a:spcBef>
            </a:pPr>
            <a:r>
              <a:rPr sz="3200" b="1" dirty="0">
                <a:solidFill>
                  <a:srgbClr val="DD4863"/>
                </a:solidFill>
                <a:latin typeface="Calibri"/>
                <a:cs typeface="Calibri"/>
              </a:rPr>
              <a:t>НАЦИОНАЛЬНЫЕ</a:t>
            </a:r>
            <a:r>
              <a:rPr sz="3200" b="1" spc="-50" dirty="0">
                <a:solidFill>
                  <a:srgbClr val="DD4863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DD4863"/>
                </a:solidFill>
                <a:latin typeface="Calibri"/>
                <a:cs typeface="Calibri"/>
              </a:rPr>
              <a:t>ПРИОРИТЕТЫ</a:t>
            </a:r>
            <a:r>
              <a:rPr sz="3200" b="1" spc="-90" dirty="0">
                <a:solidFill>
                  <a:srgbClr val="DD4863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DD4863"/>
                </a:solidFill>
                <a:latin typeface="Calibri"/>
                <a:cs typeface="Calibri"/>
              </a:rPr>
              <a:t>И </a:t>
            </a:r>
            <a:r>
              <a:rPr sz="3200" b="1" spc="-5" dirty="0">
                <a:solidFill>
                  <a:srgbClr val="DD4863"/>
                </a:solidFill>
                <a:latin typeface="Calibri"/>
                <a:cs typeface="Calibri"/>
              </a:rPr>
              <a:t>ЦЕННОСТИ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90"/>
              </a:spcBef>
            </a:pPr>
            <a:r>
              <a:rPr sz="1850" i="1" spc="-5" dirty="0">
                <a:solidFill>
                  <a:srgbClr val="000000"/>
                </a:solidFill>
                <a:latin typeface="Calibri"/>
                <a:cs typeface="Calibri"/>
              </a:rPr>
              <a:t>из</a:t>
            </a:r>
            <a:r>
              <a:rPr sz="1850" i="1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50" i="1" spc="-5" dirty="0">
                <a:solidFill>
                  <a:srgbClr val="000000"/>
                </a:solidFill>
                <a:latin typeface="Calibri"/>
                <a:cs typeface="Calibri"/>
              </a:rPr>
              <a:t>Стратегии</a:t>
            </a:r>
            <a:r>
              <a:rPr sz="1850" i="1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50" i="1" spc="-5" dirty="0">
                <a:solidFill>
                  <a:srgbClr val="000000"/>
                </a:solidFill>
                <a:latin typeface="Calibri"/>
                <a:cs typeface="Calibri"/>
              </a:rPr>
              <a:t>национальной</a:t>
            </a:r>
            <a:r>
              <a:rPr sz="1850" i="1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50" i="1" spc="5" dirty="0">
                <a:solidFill>
                  <a:srgbClr val="000000"/>
                </a:solidFill>
                <a:latin typeface="Calibri"/>
                <a:cs typeface="Calibri"/>
              </a:rPr>
              <a:t>безопасности</a:t>
            </a:r>
            <a:r>
              <a:rPr sz="1850" i="1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50" i="1" spc="-5" dirty="0">
                <a:solidFill>
                  <a:srgbClr val="000000"/>
                </a:solidFill>
                <a:latin typeface="Calibri"/>
                <a:cs typeface="Calibri"/>
              </a:rPr>
              <a:t>России*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98775" y="4161282"/>
            <a:ext cx="3567429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3700" indent="-3810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1850" spc="-5" dirty="0">
                <a:latin typeface="Calibri"/>
                <a:cs typeface="Calibri"/>
              </a:rPr>
              <a:t>Высокие</a:t>
            </a:r>
            <a:r>
              <a:rPr sz="1850" spc="2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нравственные</a:t>
            </a:r>
            <a:r>
              <a:rPr sz="1850" spc="2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идеалы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04791" y="6245148"/>
            <a:ext cx="608584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50" i="1" spc="-10" dirty="0">
                <a:latin typeface="Calibri"/>
                <a:cs typeface="Calibri"/>
              </a:rPr>
              <a:t>*Утверждена</a:t>
            </a:r>
            <a:r>
              <a:rPr sz="1850" i="1" spc="-25" dirty="0">
                <a:latin typeface="Calibri"/>
                <a:cs typeface="Calibri"/>
              </a:rPr>
              <a:t> </a:t>
            </a:r>
            <a:r>
              <a:rPr sz="1850" i="1" spc="-10" dirty="0">
                <a:latin typeface="Calibri"/>
                <a:cs typeface="Calibri"/>
              </a:rPr>
              <a:t>указом</a:t>
            </a:r>
            <a:r>
              <a:rPr sz="1850" i="1" spc="5" dirty="0">
                <a:latin typeface="Calibri"/>
                <a:cs typeface="Calibri"/>
              </a:rPr>
              <a:t> Президента</a:t>
            </a:r>
            <a:r>
              <a:rPr sz="1850" i="1" dirty="0">
                <a:latin typeface="Calibri"/>
                <a:cs typeface="Calibri"/>
              </a:rPr>
              <a:t> </a:t>
            </a:r>
            <a:r>
              <a:rPr sz="1850" i="1" spc="5" dirty="0">
                <a:latin typeface="Calibri"/>
                <a:cs typeface="Calibri"/>
              </a:rPr>
              <a:t>РФ</a:t>
            </a:r>
            <a:r>
              <a:rPr sz="1850" i="1" spc="-15" dirty="0">
                <a:latin typeface="Calibri"/>
                <a:cs typeface="Calibri"/>
              </a:rPr>
              <a:t> </a:t>
            </a:r>
            <a:r>
              <a:rPr sz="1850" i="1" dirty="0">
                <a:latin typeface="Calibri"/>
                <a:cs typeface="Calibri"/>
              </a:rPr>
              <a:t>от</a:t>
            </a:r>
            <a:r>
              <a:rPr sz="1850" i="1" spc="15" dirty="0">
                <a:latin typeface="Calibri"/>
                <a:cs typeface="Calibri"/>
              </a:rPr>
              <a:t> </a:t>
            </a:r>
            <a:r>
              <a:rPr sz="1850" i="1" spc="-5" dirty="0">
                <a:latin typeface="Calibri"/>
                <a:cs typeface="Calibri"/>
              </a:rPr>
              <a:t>02.07.2021</a:t>
            </a:r>
            <a:r>
              <a:rPr sz="1850" i="1" spc="60" dirty="0">
                <a:latin typeface="Calibri"/>
                <a:cs typeface="Calibri"/>
              </a:rPr>
              <a:t> </a:t>
            </a:r>
            <a:r>
              <a:rPr sz="1850" i="1" spc="-5" dirty="0">
                <a:latin typeface="Calibri"/>
                <a:cs typeface="Calibri"/>
              </a:rPr>
              <a:t>№</a:t>
            </a:r>
            <a:r>
              <a:rPr sz="1850" i="1" spc="5" dirty="0">
                <a:latin typeface="Calibri"/>
                <a:cs typeface="Calibri"/>
              </a:rPr>
              <a:t> 400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9655" y="2340991"/>
            <a:ext cx="1412875" cy="877569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24765" marR="5080" indent="-12700">
              <a:lnSpc>
                <a:spcPct val="101099"/>
              </a:lnSpc>
              <a:spcBef>
                <a:spcPts val="70"/>
              </a:spcBef>
            </a:pPr>
            <a:r>
              <a:rPr sz="1850" b="1" spc="-25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1850" b="1" spc="-35" dirty="0">
                <a:solidFill>
                  <a:srgbClr val="FFFFFF"/>
                </a:solidFill>
                <a:latin typeface="Calibri"/>
                <a:cs typeface="Calibri"/>
              </a:rPr>
              <a:t>ЕНН</a:t>
            </a:r>
            <a:r>
              <a:rPr sz="1850" b="1" spc="-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50" b="1" spc="-2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50" b="1" spc="-3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850" b="1" spc="-4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50" b="1" spc="-3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850" b="1" spc="-5" dirty="0">
                <a:solidFill>
                  <a:srgbClr val="FFFFFF"/>
                </a:solidFill>
                <a:latin typeface="Calibri"/>
                <a:cs typeface="Calibri"/>
              </a:rPr>
              <a:t>Е  </a:t>
            </a:r>
            <a:r>
              <a:rPr sz="1850" b="1" spc="-20" dirty="0">
                <a:solidFill>
                  <a:srgbClr val="FFFFFF"/>
                </a:solidFill>
                <a:latin typeface="Calibri"/>
                <a:cs typeface="Calibri"/>
              </a:rPr>
              <a:t>ОСНОВАНИЯ </a:t>
            </a:r>
            <a:r>
              <a:rPr sz="185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50" b="1" spc="-40" dirty="0">
                <a:solidFill>
                  <a:srgbClr val="FFFFFF"/>
                </a:solidFill>
                <a:latin typeface="Calibri"/>
                <a:cs typeface="Calibri"/>
              </a:rPr>
              <a:t>ПРОГРАММЫ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3495" y="4900676"/>
            <a:ext cx="96266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РОДИНА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СЕМЬЯ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КОМАНДА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ПРИРОДА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Е 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ЗДОРОВЬЕ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09600" y="4948428"/>
            <a:ext cx="0" cy="1464310"/>
          </a:xfrm>
          <a:custGeom>
            <a:avLst/>
            <a:gdLst/>
            <a:ahLst/>
            <a:cxnLst/>
            <a:rect l="l" t="t" r="r" b="b"/>
            <a:pathLst>
              <a:path h="1464310">
                <a:moveTo>
                  <a:pt x="0" y="0"/>
                </a:moveTo>
                <a:lnTo>
                  <a:pt x="0" y="1463979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372602" y="4584572"/>
            <a:ext cx="328104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3700" indent="-3810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1850" spc="-10" dirty="0">
                <a:latin typeface="Calibri"/>
                <a:cs typeface="Calibri"/>
              </a:rPr>
              <a:t>Историческая </a:t>
            </a:r>
            <a:r>
              <a:rPr sz="1850" spc="-5" dirty="0">
                <a:latin typeface="Calibri"/>
                <a:cs typeface="Calibri"/>
              </a:rPr>
              <a:t>память и</a:t>
            </a:r>
            <a:endParaRPr sz="1850">
              <a:latin typeface="Calibri"/>
              <a:cs typeface="Calibri"/>
            </a:endParaRPr>
          </a:p>
          <a:p>
            <a:pPr marL="393700">
              <a:lnSpc>
                <a:spcPct val="100000"/>
              </a:lnSpc>
            </a:pPr>
            <a:r>
              <a:rPr sz="1850" spc="-5" dirty="0">
                <a:latin typeface="Calibri"/>
                <a:cs typeface="Calibri"/>
              </a:rPr>
              <a:t>преемственность</a:t>
            </a:r>
            <a:r>
              <a:rPr sz="1850" spc="-5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поколений</a:t>
            </a:r>
            <a:endParaRPr sz="185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437376" y="1275588"/>
            <a:ext cx="1706880" cy="5252085"/>
            <a:chOff x="6437376" y="1275588"/>
            <a:chExt cx="1706880" cy="5252085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46520" y="1275588"/>
              <a:ext cx="1697735" cy="24003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37376" y="2702052"/>
              <a:ext cx="1696212" cy="24003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46520" y="4128516"/>
              <a:ext cx="1697735" cy="239877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2912491" y="1665477"/>
            <a:ext cx="3298190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3065" marR="5080" indent="-3810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1850" spc="-5" dirty="0">
                <a:latin typeface="Calibri"/>
                <a:cs typeface="Calibri"/>
              </a:rPr>
              <a:t>Жизнь,</a:t>
            </a:r>
            <a:r>
              <a:rPr sz="1850" spc="1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достоинство,</a:t>
            </a:r>
            <a:r>
              <a:rPr sz="1850" spc="5" dirty="0">
                <a:latin typeface="Calibri"/>
                <a:cs typeface="Calibri"/>
              </a:rPr>
              <a:t> права</a:t>
            </a:r>
            <a:r>
              <a:rPr sz="1850" spc="-5" dirty="0">
                <a:latin typeface="Calibri"/>
                <a:cs typeface="Calibri"/>
              </a:rPr>
              <a:t> и </a:t>
            </a:r>
            <a:r>
              <a:rPr sz="1850" spc="-40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свободы</a:t>
            </a:r>
            <a:r>
              <a:rPr sz="1850" spc="-35" dirty="0">
                <a:latin typeface="Calibri"/>
                <a:cs typeface="Calibri"/>
              </a:rPr>
              <a:t> </a:t>
            </a:r>
            <a:r>
              <a:rPr sz="1850" spc="-15" dirty="0">
                <a:latin typeface="Calibri"/>
                <a:cs typeface="Calibri"/>
              </a:rPr>
              <a:t>человека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900933" y="2517139"/>
            <a:ext cx="1604645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3700" indent="-3810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1850" spc="-5" dirty="0">
                <a:latin typeface="Calibri"/>
                <a:cs typeface="Calibri"/>
              </a:rPr>
              <a:t>Па</a:t>
            </a:r>
            <a:r>
              <a:rPr sz="1850" spc="5" dirty="0">
                <a:latin typeface="Calibri"/>
                <a:cs typeface="Calibri"/>
              </a:rPr>
              <a:t>т</a:t>
            </a:r>
            <a:r>
              <a:rPr sz="1850" spc="-10" dirty="0">
                <a:latin typeface="Calibri"/>
                <a:cs typeface="Calibri"/>
              </a:rPr>
              <a:t>ри</a:t>
            </a:r>
            <a:r>
              <a:rPr sz="1850" spc="-25" dirty="0">
                <a:latin typeface="Calibri"/>
                <a:cs typeface="Calibri"/>
              </a:rPr>
              <a:t>о</a:t>
            </a:r>
            <a:r>
              <a:rPr sz="1850" spc="-10" dirty="0">
                <a:latin typeface="Calibri"/>
                <a:cs typeface="Calibri"/>
              </a:rPr>
              <a:t>тизм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12491" y="3052063"/>
            <a:ext cx="3529329" cy="877569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93065" marR="5080" indent="-381000">
              <a:lnSpc>
                <a:spcPct val="101099"/>
              </a:lnSpc>
              <a:spcBef>
                <a:spcPts val="70"/>
              </a:spcBef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1850" spc="-15" dirty="0">
                <a:latin typeface="Calibri"/>
                <a:cs typeface="Calibri"/>
              </a:rPr>
              <a:t>Гражданственность,</a:t>
            </a:r>
            <a:r>
              <a:rPr sz="1850" spc="25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служение </a:t>
            </a:r>
            <a:r>
              <a:rPr sz="185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Отечеству и ответственность за </a:t>
            </a:r>
            <a:r>
              <a:rPr sz="1850" spc="-405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его</a:t>
            </a:r>
            <a:r>
              <a:rPr sz="1850" spc="-20" dirty="0">
                <a:latin typeface="Calibri"/>
                <a:cs typeface="Calibri"/>
              </a:rPr>
              <a:t> </a:t>
            </a:r>
            <a:r>
              <a:rPr sz="1850" spc="-30" dirty="0">
                <a:latin typeface="Calibri"/>
                <a:cs typeface="Calibri"/>
              </a:rPr>
              <a:t>судьбу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912491" y="5469128"/>
            <a:ext cx="186817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3700" indent="-3810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1850" spc="-10" dirty="0">
                <a:latin typeface="Calibri"/>
                <a:cs typeface="Calibri"/>
              </a:rPr>
              <a:t>Крепкая</a:t>
            </a:r>
            <a:r>
              <a:rPr sz="1850" spc="-85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семья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898775" y="4956124"/>
            <a:ext cx="2452370" cy="30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indent="-3810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1850" spc="-10" dirty="0">
                <a:latin typeface="Calibri"/>
                <a:cs typeface="Calibri"/>
              </a:rPr>
              <a:t>Созидательный</a:t>
            </a:r>
            <a:r>
              <a:rPr sz="1850" spc="-85" dirty="0">
                <a:latin typeface="Calibri"/>
                <a:cs typeface="Calibri"/>
              </a:rPr>
              <a:t> </a:t>
            </a:r>
            <a:r>
              <a:rPr sz="1850" spc="-30" dirty="0">
                <a:latin typeface="Calibri"/>
                <a:cs typeface="Calibri"/>
              </a:rPr>
              <a:t>труд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365997" y="1678939"/>
            <a:ext cx="2967990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3700" marR="5080" indent="-3810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1850" spc="-5" dirty="0">
                <a:latin typeface="Calibri"/>
                <a:cs typeface="Calibri"/>
              </a:rPr>
              <a:t>Приоритет</a:t>
            </a:r>
            <a:r>
              <a:rPr sz="1850" spc="-20" dirty="0">
                <a:latin typeface="Calibri"/>
                <a:cs typeface="Calibri"/>
              </a:rPr>
              <a:t> </a:t>
            </a:r>
            <a:r>
              <a:rPr sz="1850" spc="-15" dirty="0">
                <a:latin typeface="Calibri"/>
                <a:cs typeface="Calibri"/>
              </a:rPr>
              <a:t>духовного</a:t>
            </a:r>
            <a:r>
              <a:rPr sz="1850" spc="-5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над </a:t>
            </a:r>
            <a:r>
              <a:rPr sz="1850" spc="-405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материальным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365997" y="2457653"/>
            <a:ext cx="2713990" cy="30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indent="-3810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1850" spc="-125" dirty="0">
                <a:latin typeface="Calibri"/>
                <a:cs typeface="Calibri"/>
              </a:rPr>
              <a:t>Г</a:t>
            </a:r>
            <a:r>
              <a:rPr sz="1850" spc="-15" dirty="0">
                <a:latin typeface="Calibri"/>
                <a:cs typeface="Calibri"/>
              </a:rPr>
              <a:t>у</a:t>
            </a:r>
            <a:r>
              <a:rPr sz="1850" spc="-5" dirty="0">
                <a:latin typeface="Calibri"/>
                <a:cs typeface="Calibri"/>
              </a:rPr>
              <a:t>ма</a:t>
            </a:r>
            <a:r>
              <a:rPr sz="1850" spc="-10" dirty="0">
                <a:latin typeface="Calibri"/>
                <a:cs typeface="Calibri"/>
              </a:rPr>
              <a:t>н</a:t>
            </a:r>
            <a:r>
              <a:rPr sz="1850" dirty="0">
                <a:latin typeface="Calibri"/>
                <a:cs typeface="Calibri"/>
              </a:rPr>
              <a:t>и</a:t>
            </a:r>
            <a:r>
              <a:rPr sz="1850" spc="-10" dirty="0">
                <a:latin typeface="Calibri"/>
                <a:cs typeface="Calibri"/>
              </a:rPr>
              <a:t>з</a:t>
            </a:r>
            <a:r>
              <a:rPr sz="1850" spc="-5" dirty="0">
                <a:latin typeface="Calibri"/>
                <a:cs typeface="Calibri"/>
              </a:rPr>
              <a:t>м</a:t>
            </a:r>
            <a:r>
              <a:rPr sz="1850" dirty="0">
                <a:latin typeface="Calibri"/>
                <a:cs typeface="Calibri"/>
              </a:rPr>
              <a:t>,</a:t>
            </a:r>
            <a:r>
              <a:rPr sz="1850" spc="-125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м</a:t>
            </a:r>
            <a:r>
              <a:rPr sz="1850" spc="-10" dirty="0">
                <a:latin typeface="Calibri"/>
                <a:cs typeface="Calibri"/>
              </a:rPr>
              <a:t>и</a:t>
            </a:r>
            <a:r>
              <a:rPr sz="1850" spc="-5" dirty="0">
                <a:latin typeface="Calibri"/>
                <a:cs typeface="Calibri"/>
              </a:rPr>
              <a:t>лосе</a:t>
            </a:r>
            <a:r>
              <a:rPr sz="1850" spc="-40" dirty="0">
                <a:latin typeface="Calibri"/>
                <a:cs typeface="Calibri"/>
              </a:rPr>
              <a:t>р</a:t>
            </a:r>
            <a:r>
              <a:rPr sz="1850" spc="5" dirty="0">
                <a:latin typeface="Calibri"/>
                <a:cs typeface="Calibri"/>
              </a:rPr>
              <a:t>ди</a:t>
            </a:r>
            <a:r>
              <a:rPr sz="1850" dirty="0">
                <a:latin typeface="Calibri"/>
                <a:cs typeface="Calibri"/>
              </a:rPr>
              <a:t>е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365997" y="2965831"/>
            <a:ext cx="203200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3700" indent="-3810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1850" spc="-5" dirty="0">
                <a:latin typeface="Calibri"/>
                <a:cs typeface="Calibri"/>
              </a:rPr>
              <a:t>Справедливость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361044" y="3470909"/>
            <a:ext cx="2141220" cy="877569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93700" marR="5080" indent="-381000">
              <a:lnSpc>
                <a:spcPct val="101099"/>
              </a:lnSpc>
              <a:spcBef>
                <a:spcPts val="70"/>
              </a:spcBef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1850" spc="-5" dirty="0">
                <a:latin typeface="Calibri"/>
                <a:cs typeface="Calibri"/>
              </a:rPr>
              <a:t>Коллективизм, </a:t>
            </a:r>
            <a:r>
              <a:rPr sz="1850" dirty="0">
                <a:latin typeface="Calibri"/>
                <a:cs typeface="Calibri"/>
              </a:rPr>
              <a:t> взаимопомощь</a:t>
            </a:r>
            <a:r>
              <a:rPr sz="1850" spc="-8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и </a:t>
            </a:r>
            <a:r>
              <a:rPr sz="1850" spc="-405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взаимоуважение</a:t>
            </a:r>
            <a:endParaRPr sz="18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372602" y="5400547"/>
            <a:ext cx="296672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3700" indent="-3810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1850" spc="-10" dirty="0">
                <a:latin typeface="Calibri"/>
                <a:cs typeface="Calibri"/>
              </a:rPr>
              <a:t>Единство</a:t>
            </a:r>
            <a:r>
              <a:rPr sz="1850" spc="-30" dirty="0">
                <a:latin typeface="Calibri"/>
                <a:cs typeface="Calibri"/>
              </a:rPr>
              <a:t> </a:t>
            </a:r>
            <a:r>
              <a:rPr sz="1850" spc="-15" dirty="0">
                <a:latin typeface="Calibri"/>
                <a:cs typeface="Calibri"/>
              </a:rPr>
              <a:t>народов</a:t>
            </a:r>
            <a:r>
              <a:rPr sz="1850" spc="-4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России</a:t>
            </a:r>
            <a:endParaRPr sz="185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47088" y="1118616"/>
            <a:ext cx="1325880" cy="371475"/>
          </a:xfrm>
          <a:custGeom>
            <a:avLst/>
            <a:gdLst/>
            <a:ahLst/>
            <a:cxnLst/>
            <a:rect l="l" t="t" r="r" b="b"/>
            <a:pathLst>
              <a:path w="1325880" h="371475">
                <a:moveTo>
                  <a:pt x="1266189" y="0"/>
                </a:moveTo>
                <a:lnTo>
                  <a:pt x="59689" y="0"/>
                </a:lnTo>
                <a:lnTo>
                  <a:pt x="36449" y="4825"/>
                </a:lnTo>
                <a:lnTo>
                  <a:pt x="17525" y="18161"/>
                </a:lnTo>
                <a:lnTo>
                  <a:pt x="4699" y="37846"/>
                </a:lnTo>
                <a:lnTo>
                  <a:pt x="0" y="61975"/>
                </a:lnTo>
                <a:lnTo>
                  <a:pt x="0" y="309372"/>
                </a:lnTo>
                <a:lnTo>
                  <a:pt x="4699" y="333501"/>
                </a:lnTo>
                <a:lnTo>
                  <a:pt x="17525" y="353187"/>
                </a:lnTo>
                <a:lnTo>
                  <a:pt x="36449" y="366522"/>
                </a:lnTo>
                <a:lnTo>
                  <a:pt x="59689" y="371348"/>
                </a:lnTo>
                <a:lnTo>
                  <a:pt x="1266189" y="371348"/>
                </a:lnTo>
                <a:lnTo>
                  <a:pt x="1289431" y="366522"/>
                </a:lnTo>
                <a:lnTo>
                  <a:pt x="1308354" y="353187"/>
                </a:lnTo>
                <a:lnTo>
                  <a:pt x="1321181" y="333501"/>
                </a:lnTo>
                <a:lnTo>
                  <a:pt x="1325880" y="309372"/>
                </a:lnTo>
                <a:lnTo>
                  <a:pt x="1325880" y="61975"/>
                </a:lnTo>
                <a:lnTo>
                  <a:pt x="1321181" y="37846"/>
                </a:lnTo>
                <a:lnTo>
                  <a:pt x="1308354" y="18161"/>
                </a:lnTo>
                <a:lnTo>
                  <a:pt x="1289431" y="4825"/>
                </a:lnTo>
                <a:lnTo>
                  <a:pt x="1266189" y="0"/>
                </a:lnTo>
                <a:close/>
              </a:path>
            </a:pathLst>
          </a:custGeom>
          <a:solidFill>
            <a:srgbClr val="917D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843532" y="1078548"/>
            <a:ext cx="6049645" cy="137350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281940">
              <a:lnSpc>
                <a:spcPct val="100000"/>
              </a:lnSpc>
              <a:spcBef>
                <a:spcPts val="610"/>
              </a:spcBef>
            </a:pP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РОДИНА</a:t>
            </a:r>
            <a:endParaRPr sz="16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05"/>
              </a:spcBef>
            </a:pPr>
            <a:r>
              <a:rPr sz="1600" spc="-5" dirty="0">
                <a:latin typeface="Calibri"/>
                <a:cs typeface="Calibri"/>
              </a:rPr>
              <a:t>Любовь к </a:t>
            </a:r>
            <a:r>
              <a:rPr sz="1600" spc="-10" dirty="0">
                <a:latin typeface="Calibri"/>
                <a:cs typeface="Calibri"/>
              </a:rPr>
              <a:t>своему </a:t>
            </a:r>
            <a:r>
              <a:rPr sz="1600" spc="-30" dirty="0">
                <a:latin typeface="Calibri"/>
                <a:cs typeface="Calibri"/>
              </a:rPr>
              <a:t>дому, </a:t>
            </a:r>
            <a:r>
              <a:rPr sz="1600" spc="-10" dirty="0">
                <a:latin typeface="Calibri"/>
                <a:cs typeface="Calibri"/>
              </a:rPr>
              <a:t>земле, семье, </a:t>
            </a:r>
            <a:r>
              <a:rPr sz="1600" spc="-35" dirty="0">
                <a:latin typeface="Calibri"/>
                <a:cs typeface="Calibri"/>
              </a:rPr>
              <a:t>людям, </a:t>
            </a:r>
            <a:r>
              <a:rPr sz="1600" spc="-5" dirty="0">
                <a:latin typeface="Calibri"/>
                <a:cs typeface="Calibri"/>
              </a:rPr>
              <a:t>стране; быть </a:t>
            </a:r>
            <a:r>
              <a:rPr sz="1600" spc="-20" dirty="0">
                <a:latin typeface="Calibri"/>
                <a:cs typeface="Calibri"/>
              </a:rPr>
              <a:t>полезным 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своей стране, </a:t>
            </a:r>
            <a:r>
              <a:rPr sz="1600" spc="-20" dirty="0">
                <a:latin typeface="Calibri"/>
                <a:cs typeface="Calibri"/>
              </a:rPr>
              <a:t>желание </a:t>
            </a:r>
            <a:r>
              <a:rPr sz="1600" spc="-5" dirty="0">
                <a:latin typeface="Calibri"/>
                <a:cs typeface="Calibri"/>
              </a:rPr>
              <a:t>служить </a:t>
            </a:r>
            <a:r>
              <a:rPr sz="1600" spc="-10" dirty="0">
                <a:latin typeface="Calibri"/>
                <a:cs typeface="Calibri"/>
              </a:rPr>
              <a:t>Отечеству </a:t>
            </a:r>
            <a:r>
              <a:rPr sz="1600" spc="-15" dirty="0">
                <a:latin typeface="Calibri"/>
                <a:cs typeface="Calibri"/>
              </a:rPr>
              <a:t>тем </a:t>
            </a:r>
            <a:r>
              <a:rPr sz="1600" spc="-25" dirty="0">
                <a:latin typeface="Calibri"/>
                <a:cs typeface="Calibri"/>
              </a:rPr>
              <a:t>делом, </a:t>
            </a:r>
            <a:r>
              <a:rPr sz="1600" spc="-5" dirty="0">
                <a:latin typeface="Calibri"/>
                <a:cs typeface="Calibri"/>
              </a:rPr>
              <a:t>к </a:t>
            </a:r>
            <a:r>
              <a:rPr sz="1600" spc="-25" dirty="0">
                <a:latin typeface="Calibri"/>
                <a:cs typeface="Calibri"/>
              </a:rPr>
              <a:t>которому </a:t>
            </a:r>
            <a:r>
              <a:rPr sz="1600" spc="-5" dirty="0">
                <a:latin typeface="Calibri"/>
                <a:cs typeface="Calibri"/>
              </a:rPr>
              <a:t>есть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призвание,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уважение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национальных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традиций,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истории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40" dirty="0">
                <a:latin typeface="Calibri"/>
                <a:cs typeface="Calibri"/>
              </a:rPr>
              <a:t>культуры</a:t>
            </a:r>
            <a:endParaRPr sz="16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600" spc="-5" dirty="0">
                <a:latin typeface="Calibri"/>
                <a:cs typeface="Calibri"/>
              </a:rPr>
              <a:t>своей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страны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53872" y="215849"/>
            <a:ext cx="80251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917DB7"/>
                </a:solidFill>
              </a:rPr>
              <a:t>ЦЕННОСТНЫЕ</a:t>
            </a:r>
            <a:r>
              <a:rPr sz="3600" spc="-110" dirty="0">
                <a:solidFill>
                  <a:srgbClr val="917DB7"/>
                </a:solidFill>
              </a:rPr>
              <a:t> </a:t>
            </a:r>
            <a:r>
              <a:rPr sz="3600" spc="-5" dirty="0">
                <a:solidFill>
                  <a:srgbClr val="917DB7"/>
                </a:solidFill>
              </a:rPr>
              <a:t>ОСНОВАНИЯ</a:t>
            </a:r>
            <a:r>
              <a:rPr sz="3600" spc="-165" dirty="0">
                <a:solidFill>
                  <a:srgbClr val="917DB7"/>
                </a:solidFill>
              </a:rPr>
              <a:t> </a:t>
            </a:r>
            <a:r>
              <a:rPr sz="3600" spc="-25" dirty="0">
                <a:solidFill>
                  <a:srgbClr val="917DB7"/>
                </a:solidFill>
              </a:rPr>
              <a:t>ПРОГРАММЫ</a:t>
            </a:r>
            <a:endParaRPr sz="3600"/>
          </a:p>
        </p:txBody>
      </p:sp>
      <p:sp>
        <p:nvSpPr>
          <p:cNvPr id="5" name="object 5"/>
          <p:cNvSpPr txBox="1"/>
          <p:nvPr/>
        </p:nvSpPr>
        <p:spPr>
          <a:xfrm>
            <a:off x="9448038" y="3136137"/>
            <a:ext cx="196596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alibri"/>
                <a:cs typeface="Calibri"/>
              </a:rPr>
              <a:t>Открытие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о</a:t>
            </a:r>
            <a:r>
              <a:rPr sz="1600" spc="-15" dirty="0">
                <a:latin typeface="Calibri"/>
                <a:cs typeface="Calibri"/>
              </a:rPr>
              <a:t>к</a:t>
            </a:r>
            <a:r>
              <a:rPr sz="1600" spc="-30" dirty="0">
                <a:latin typeface="Calibri"/>
                <a:cs typeface="Calibri"/>
              </a:rPr>
              <a:t>р</a:t>
            </a:r>
            <a:r>
              <a:rPr sz="1600" spc="-20" dirty="0">
                <a:latin typeface="Calibri"/>
                <a:cs typeface="Calibri"/>
              </a:rPr>
              <a:t>у</a:t>
            </a:r>
            <a:r>
              <a:rPr sz="1600" spc="-40" dirty="0">
                <a:latin typeface="Calibri"/>
                <a:cs typeface="Calibri"/>
              </a:rPr>
              <a:t>ж</a:t>
            </a:r>
            <a:r>
              <a:rPr sz="1600" spc="-15" dirty="0">
                <a:latin typeface="Calibri"/>
                <a:cs typeface="Calibri"/>
              </a:rPr>
              <a:t>а</a:t>
            </a:r>
            <a:r>
              <a:rPr sz="1600" spc="-20" dirty="0">
                <a:latin typeface="Calibri"/>
                <a:cs typeface="Calibri"/>
              </a:rPr>
              <a:t>ю</a:t>
            </a:r>
            <a:r>
              <a:rPr sz="1600" spc="-25" dirty="0">
                <a:latin typeface="Calibri"/>
                <a:cs typeface="Calibri"/>
              </a:rPr>
              <a:t>щ</a:t>
            </a:r>
            <a:r>
              <a:rPr sz="1600" spc="-20" dirty="0">
                <a:latin typeface="Calibri"/>
                <a:cs typeface="Calibri"/>
              </a:rPr>
              <a:t>е</a:t>
            </a:r>
            <a:r>
              <a:rPr sz="1600" spc="-30" dirty="0">
                <a:latin typeface="Calibri"/>
                <a:cs typeface="Calibri"/>
              </a:rPr>
              <a:t>г</a:t>
            </a:r>
            <a:r>
              <a:rPr sz="1600" spc="-5" dirty="0">
                <a:latin typeface="Calibri"/>
                <a:cs typeface="Calibri"/>
              </a:rPr>
              <a:t>о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мир</a:t>
            </a:r>
            <a:r>
              <a:rPr sz="1600" spc="-5" dirty="0">
                <a:latin typeface="Calibri"/>
                <a:cs typeface="Calibri"/>
              </a:rPr>
              <a:t>а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  </a:t>
            </a:r>
            <a:r>
              <a:rPr sz="1600" spc="-10" dirty="0">
                <a:latin typeface="Calibri"/>
                <a:cs typeface="Calibri"/>
              </a:rPr>
              <a:t>пон</a:t>
            </a:r>
            <a:r>
              <a:rPr sz="1600" spc="-5" dirty="0">
                <a:latin typeface="Calibri"/>
                <a:cs typeface="Calibri"/>
              </a:rPr>
              <a:t>имание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се</a:t>
            </a:r>
            <a:r>
              <a:rPr sz="1600" spc="-5" dirty="0">
                <a:latin typeface="Calibri"/>
                <a:cs typeface="Calibri"/>
              </a:rPr>
              <a:t>бя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н</a:t>
            </a:r>
            <a:r>
              <a:rPr sz="1600" spc="-20" dirty="0">
                <a:latin typeface="Calibri"/>
                <a:cs typeface="Calibri"/>
              </a:rPr>
              <a:t>ё</a:t>
            </a:r>
            <a:r>
              <a:rPr sz="1600" spc="-5" dirty="0">
                <a:latin typeface="Calibri"/>
                <a:cs typeface="Calibri"/>
              </a:rPr>
              <a:t>м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6967" y="4261103"/>
            <a:ext cx="941832" cy="94488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1519" y="1143000"/>
            <a:ext cx="944880" cy="94183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1519" y="2840735"/>
            <a:ext cx="944880" cy="94488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1519" y="4264152"/>
            <a:ext cx="944880" cy="94183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99704" y="2764535"/>
            <a:ext cx="944879" cy="94488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43316" y="4584191"/>
            <a:ext cx="1074420" cy="1072896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1889760" y="2855976"/>
            <a:ext cx="1325880" cy="371475"/>
          </a:xfrm>
          <a:custGeom>
            <a:avLst/>
            <a:gdLst/>
            <a:ahLst/>
            <a:cxnLst/>
            <a:rect l="l" t="t" r="r" b="b"/>
            <a:pathLst>
              <a:path w="1325880" h="371475">
                <a:moveTo>
                  <a:pt x="1266189" y="0"/>
                </a:moveTo>
                <a:lnTo>
                  <a:pt x="59689" y="0"/>
                </a:lnTo>
                <a:lnTo>
                  <a:pt x="36448" y="4825"/>
                </a:lnTo>
                <a:lnTo>
                  <a:pt x="17525" y="18161"/>
                </a:lnTo>
                <a:lnTo>
                  <a:pt x="4698" y="37846"/>
                </a:lnTo>
                <a:lnTo>
                  <a:pt x="0" y="61975"/>
                </a:lnTo>
                <a:lnTo>
                  <a:pt x="0" y="309372"/>
                </a:lnTo>
                <a:lnTo>
                  <a:pt x="4698" y="333501"/>
                </a:lnTo>
                <a:lnTo>
                  <a:pt x="17525" y="353187"/>
                </a:lnTo>
                <a:lnTo>
                  <a:pt x="36448" y="366522"/>
                </a:lnTo>
                <a:lnTo>
                  <a:pt x="59689" y="371348"/>
                </a:lnTo>
                <a:lnTo>
                  <a:pt x="1266189" y="371348"/>
                </a:lnTo>
                <a:lnTo>
                  <a:pt x="1289431" y="366522"/>
                </a:lnTo>
                <a:lnTo>
                  <a:pt x="1308353" y="353187"/>
                </a:lnTo>
                <a:lnTo>
                  <a:pt x="1321181" y="333501"/>
                </a:lnTo>
                <a:lnTo>
                  <a:pt x="1325879" y="309372"/>
                </a:lnTo>
                <a:lnTo>
                  <a:pt x="1325879" y="61975"/>
                </a:lnTo>
                <a:lnTo>
                  <a:pt x="1321181" y="37846"/>
                </a:lnTo>
                <a:lnTo>
                  <a:pt x="1308353" y="18161"/>
                </a:lnTo>
                <a:lnTo>
                  <a:pt x="1289431" y="4825"/>
                </a:lnTo>
                <a:lnTo>
                  <a:pt x="1266189" y="0"/>
                </a:lnTo>
                <a:close/>
              </a:path>
            </a:pathLst>
          </a:custGeom>
          <a:solidFill>
            <a:srgbClr val="917D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886457" y="2818917"/>
            <a:ext cx="5548630" cy="112903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605"/>
              </a:spcBef>
            </a:pP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СЕМЬЯ</a:t>
            </a:r>
            <a:endParaRPr sz="16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00"/>
              </a:spcBef>
            </a:pPr>
            <a:r>
              <a:rPr sz="1600" spc="-10" dirty="0">
                <a:latin typeface="Calibri"/>
                <a:cs typeface="Calibri"/>
              </a:rPr>
              <a:t>Основа </a:t>
            </a:r>
            <a:r>
              <a:rPr sz="1600" spc="-5" dirty="0">
                <a:latin typeface="Calibri"/>
                <a:cs typeface="Calibri"/>
              </a:rPr>
              <a:t>развития </a:t>
            </a:r>
            <a:r>
              <a:rPr sz="1600" spc="-10" dirty="0">
                <a:latin typeface="Calibri"/>
                <a:cs typeface="Calibri"/>
              </a:rPr>
              <a:t>страны </a:t>
            </a:r>
            <a:r>
              <a:rPr sz="1600" spc="-5" dirty="0">
                <a:latin typeface="Calibri"/>
                <a:cs typeface="Calibri"/>
              </a:rPr>
              <a:t>и </a:t>
            </a:r>
            <a:r>
              <a:rPr sz="1600" spc="-20" dirty="0">
                <a:latin typeface="Calibri"/>
                <a:cs typeface="Calibri"/>
              </a:rPr>
              <a:t>благосостояния </a:t>
            </a:r>
            <a:r>
              <a:rPr sz="1600" spc="-15" dirty="0">
                <a:latin typeface="Calibri"/>
                <a:cs typeface="Calibri"/>
              </a:rPr>
              <a:t>народа, </a:t>
            </a:r>
            <a:r>
              <a:rPr sz="1600" spc="-10" dirty="0">
                <a:latin typeface="Calibri"/>
                <a:cs typeface="Calibri"/>
              </a:rPr>
              <a:t>исток </a:t>
            </a:r>
            <a:r>
              <a:rPr sz="1600" spc="-15" dirty="0">
                <a:latin typeface="Calibri"/>
                <a:cs typeface="Calibri"/>
              </a:rPr>
              <a:t>добра, </a:t>
            </a:r>
            <a:r>
              <a:rPr sz="1600" spc="-10" dirty="0">
                <a:latin typeface="Calibri"/>
                <a:cs typeface="Calibri"/>
              </a:rPr>
              <a:t> любви, </a:t>
            </a:r>
            <a:r>
              <a:rPr sz="1600" spc="-5" dirty="0">
                <a:latin typeface="Calibri"/>
                <a:cs typeface="Calibri"/>
              </a:rPr>
              <a:t>верности, </a:t>
            </a:r>
            <a:r>
              <a:rPr sz="1600" spc="-10" dirty="0">
                <a:latin typeface="Calibri"/>
                <a:cs typeface="Calibri"/>
              </a:rPr>
              <a:t>поддержки, сочувствия, взаимное уважение,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сохранение</a:t>
            </a:r>
            <a:r>
              <a:rPr sz="1600" spc="-1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добрых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семейных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традиций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889760" y="4322064"/>
            <a:ext cx="1325880" cy="368935"/>
          </a:xfrm>
          <a:custGeom>
            <a:avLst/>
            <a:gdLst/>
            <a:ahLst/>
            <a:cxnLst/>
            <a:rect l="l" t="t" r="r" b="b"/>
            <a:pathLst>
              <a:path w="1325880" h="368935">
                <a:moveTo>
                  <a:pt x="1266189" y="0"/>
                </a:moveTo>
                <a:lnTo>
                  <a:pt x="59689" y="0"/>
                </a:lnTo>
                <a:lnTo>
                  <a:pt x="36448" y="4825"/>
                </a:lnTo>
                <a:lnTo>
                  <a:pt x="17525" y="18034"/>
                </a:lnTo>
                <a:lnTo>
                  <a:pt x="4698" y="37465"/>
                </a:lnTo>
                <a:lnTo>
                  <a:pt x="0" y="61468"/>
                </a:lnTo>
                <a:lnTo>
                  <a:pt x="0" y="306959"/>
                </a:lnTo>
                <a:lnTo>
                  <a:pt x="4698" y="330962"/>
                </a:lnTo>
                <a:lnTo>
                  <a:pt x="17525" y="350393"/>
                </a:lnTo>
                <a:lnTo>
                  <a:pt x="36448" y="363600"/>
                </a:lnTo>
                <a:lnTo>
                  <a:pt x="59689" y="368427"/>
                </a:lnTo>
                <a:lnTo>
                  <a:pt x="1266189" y="368427"/>
                </a:lnTo>
                <a:lnTo>
                  <a:pt x="1289431" y="363600"/>
                </a:lnTo>
                <a:lnTo>
                  <a:pt x="1308353" y="350393"/>
                </a:lnTo>
                <a:lnTo>
                  <a:pt x="1321181" y="330962"/>
                </a:lnTo>
                <a:lnTo>
                  <a:pt x="1325879" y="306959"/>
                </a:lnTo>
                <a:lnTo>
                  <a:pt x="1325879" y="61468"/>
                </a:lnTo>
                <a:lnTo>
                  <a:pt x="1321181" y="37465"/>
                </a:lnTo>
                <a:lnTo>
                  <a:pt x="1308353" y="18034"/>
                </a:lnTo>
                <a:lnTo>
                  <a:pt x="1289431" y="4825"/>
                </a:lnTo>
                <a:lnTo>
                  <a:pt x="1266189" y="0"/>
                </a:lnTo>
                <a:close/>
              </a:path>
            </a:pathLst>
          </a:custGeom>
          <a:solidFill>
            <a:srgbClr val="917D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886457" y="4299356"/>
            <a:ext cx="2033905" cy="1951989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484"/>
              </a:spcBef>
            </a:pP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КОМАНДА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600" spc="-25" dirty="0">
                <a:latin typeface="Calibri"/>
                <a:cs typeface="Calibri"/>
              </a:rPr>
              <a:t>Содружество,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90000"/>
              </a:lnSpc>
              <a:spcBef>
                <a:spcPts val="195"/>
              </a:spcBef>
            </a:pPr>
            <a:r>
              <a:rPr sz="1600" spc="-5" dirty="0">
                <a:latin typeface="Calibri"/>
                <a:cs typeface="Calibri"/>
              </a:rPr>
              <a:t>искренность, </a:t>
            </a:r>
            <a:r>
              <a:rPr sz="1600" spc="-10" dirty="0">
                <a:latin typeface="Calibri"/>
                <a:cs typeface="Calibri"/>
              </a:rPr>
              <a:t>умение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отдавать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своё </a:t>
            </a:r>
            <a:r>
              <a:rPr sz="1600" spc="-10" dirty="0">
                <a:latin typeface="Calibri"/>
                <a:cs typeface="Calibri"/>
              </a:rPr>
              <a:t>время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др</a:t>
            </a:r>
            <a:r>
              <a:rPr sz="1600" spc="-5" dirty="0">
                <a:latin typeface="Calibri"/>
                <a:cs typeface="Calibri"/>
              </a:rPr>
              <a:t>у</a:t>
            </a:r>
            <a:r>
              <a:rPr sz="1600" spc="-25" dirty="0">
                <a:latin typeface="Calibri"/>
                <a:cs typeface="Calibri"/>
              </a:rPr>
              <a:t>г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-20" dirty="0">
                <a:latin typeface="Calibri"/>
                <a:cs typeface="Calibri"/>
              </a:rPr>
              <a:t>м</a:t>
            </a:r>
            <a:r>
              <a:rPr sz="1600" spc="-5" dirty="0">
                <a:latin typeface="Calibri"/>
                <a:cs typeface="Calibri"/>
              </a:rPr>
              <a:t>у</a:t>
            </a:r>
            <a:r>
              <a:rPr sz="1600" spc="-9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5" dirty="0">
                <a:latin typeface="Calibri"/>
                <a:cs typeface="Calibri"/>
              </a:rPr>
              <a:t>б</a:t>
            </a:r>
            <a:r>
              <a:rPr sz="1600" spc="-20" dirty="0">
                <a:latin typeface="Calibri"/>
                <a:cs typeface="Calibri"/>
              </a:rPr>
              <a:t>ес</a:t>
            </a:r>
            <a:r>
              <a:rPr sz="1600" spc="-30" dirty="0">
                <a:latin typeface="Calibri"/>
                <a:cs typeface="Calibri"/>
              </a:rPr>
              <a:t>к</a:t>
            </a:r>
            <a:r>
              <a:rPr sz="1600" spc="-20" dirty="0">
                <a:latin typeface="Calibri"/>
                <a:cs typeface="Calibri"/>
              </a:rPr>
              <a:t>о</a:t>
            </a:r>
            <a:r>
              <a:rPr sz="1600" spc="-5" dirty="0">
                <a:latin typeface="Calibri"/>
                <a:cs typeface="Calibri"/>
              </a:rPr>
              <a:t>р</a:t>
            </a:r>
            <a:r>
              <a:rPr sz="1600" spc="10" dirty="0">
                <a:latin typeface="Calibri"/>
                <a:cs typeface="Calibri"/>
              </a:rPr>
              <a:t>ы</a:t>
            </a:r>
            <a:r>
              <a:rPr sz="1600" spc="-20" dirty="0">
                <a:latin typeface="Calibri"/>
                <a:cs typeface="Calibri"/>
              </a:rPr>
              <a:t>с</a:t>
            </a:r>
            <a:r>
              <a:rPr sz="1600" spc="-5" dirty="0">
                <a:latin typeface="Calibri"/>
                <a:cs typeface="Calibri"/>
              </a:rPr>
              <a:t>тно  </a:t>
            </a:r>
            <a:r>
              <a:rPr sz="1600" spc="-10" dirty="0">
                <a:latin typeface="Calibri"/>
                <a:cs typeface="Calibri"/>
              </a:rPr>
              <a:t>п</a:t>
            </a:r>
            <a:r>
              <a:rPr sz="1600" spc="-5" dirty="0">
                <a:latin typeface="Calibri"/>
                <a:cs typeface="Calibri"/>
              </a:rPr>
              <a:t>р</a:t>
            </a:r>
            <a:r>
              <a:rPr sz="1600" spc="-20" dirty="0">
                <a:latin typeface="Calibri"/>
                <a:cs typeface="Calibri"/>
              </a:rPr>
              <a:t>и</a:t>
            </a:r>
            <a:r>
              <a:rPr sz="1600" spc="-25" dirty="0">
                <a:latin typeface="Calibri"/>
                <a:cs typeface="Calibri"/>
              </a:rPr>
              <a:t>х</a:t>
            </a:r>
            <a:r>
              <a:rPr sz="1600" spc="-70" dirty="0">
                <a:latin typeface="Calibri"/>
                <a:cs typeface="Calibri"/>
              </a:rPr>
              <a:t>о</a:t>
            </a:r>
            <a:r>
              <a:rPr sz="1600" spc="-20" dirty="0">
                <a:latin typeface="Calibri"/>
                <a:cs typeface="Calibri"/>
              </a:rPr>
              <a:t>дит</a:t>
            </a:r>
            <a:r>
              <a:rPr sz="1600" spc="-5" dirty="0">
                <a:latin typeface="Calibri"/>
                <a:cs typeface="Calibri"/>
              </a:rPr>
              <a:t>ь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н</a:t>
            </a:r>
            <a:r>
              <a:rPr sz="1600" spc="-5" dirty="0">
                <a:latin typeface="Calibri"/>
                <a:cs typeface="Calibri"/>
              </a:rPr>
              <a:t>а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</a:t>
            </a:r>
            <a:r>
              <a:rPr sz="1600" spc="-20" dirty="0">
                <a:latin typeface="Calibri"/>
                <a:cs typeface="Calibri"/>
              </a:rPr>
              <a:t>мо</a:t>
            </a:r>
            <a:r>
              <a:rPr sz="1600" spc="-5" dirty="0">
                <a:latin typeface="Calibri"/>
                <a:cs typeface="Calibri"/>
              </a:rPr>
              <a:t>щ</a:t>
            </a:r>
            <a:r>
              <a:rPr sz="1600" spc="-35" dirty="0">
                <a:latin typeface="Calibri"/>
                <a:cs typeface="Calibri"/>
              </a:rPr>
              <a:t>ь</a:t>
            </a:r>
            <a:r>
              <a:rPr sz="1600" spc="-5" dirty="0">
                <a:latin typeface="Calibri"/>
                <a:cs typeface="Calibri"/>
              </a:rPr>
              <a:t>,  </a:t>
            </a:r>
            <a:r>
              <a:rPr sz="1600" spc="-25" dirty="0">
                <a:latin typeface="Calibri"/>
                <a:cs typeface="Calibri"/>
              </a:rPr>
              <a:t>ж</a:t>
            </a:r>
            <a:r>
              <a:rPr sz="1600" spc="-45" dirty="0">
                <a:latin typeface="Calibri"/>
                <a:cs typeface="Calibri"/>
              </a:rPr>
              <a:t>е</a:t>
            </a:r>
            <a:r>
              <a:rPr sz="1600" spc="-5" dirty="0">
                <a:latin typeface="Calibri"/>
                <a:cs typeface="Calibri"/>
              </a:rPr>
              <a:t>л</a:t>
            </a:r>
            <a:r>
              <a:rPr sz="1600" spc="-15" dirty="0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н</a:t>
            </a:r>
            <a:r>
              <a:rPr sz="1600" spc="-30" dirty="0">
                <a:latin typeface="Calibri"/>
                <a:cs typeface="Calibri"/>
              </a:rPr>
              <a:t>и</a:t>
            </a:r>
            <a:r>
              <a:rPr sz="1600" spc="-5" dirty="0">
                <a:latin typeface="Calibri"/>
                <a:cs typeface="Calibri"/>
              </a:rPr>
              <a:t>е</a:t>
            </a:r>
            <a:r>
              <a:rPr sz="1600" spc="-10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д</a:t>
            </a:r>
            <a:r>
              <a:rPr sz="1600" spc="-20" dirty="0">
                <a:latin typeface="Calibri"/>
                <a:cs typeface="Calibri"/>
              </a:rPr>
              <a:t>о</a:t>
            </a:r>
            <a:r>
              <a:rPr sz="1600" spc="-5" dirty="0">
                <a:latin typeface="Calibri"/>
                <a:cs typeface="Calibri"/>
              </a:rPr>
              <a:t>бра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30" dirty="0">
                <a:latin typeface="Calibri"/>
                <a:cs typeface="Calibri"/>
              </a:rPr>
              <a:t>б</a:t>
            </a:r>
            <a:r>
              <a:rPr sz="1600" spc="-5" dirty="0">
                <a:latin typeface="Calibri"/>
                <a:cs typeface="Calibri"/>
              </a:rPr>
              <a:t>л</a:t>
            </a:r>
            <a:r>
              <a:rPr sz="1600" spc="-15" dirty="0">
                <a:latin typeface="Calibri"/>
                <a:cs typeface="Calibri"/>
              </a:rPr>
              <a:t>а</a:t>
            </a:r>
            <a:r>
              <a:rPr sz="1600" spc="-5" dirty="0">
                <a:latin typeface="Calibri"/>
                <a:cs typeface="Calibri"/>
              </a:rPr>
              <a:t>га  </a:t>
            </a:r>
            <a:r>
              <a:rPr sz="1600" spc="-15" dirty="0">
                <a:latin typeface="Calibri"/>
                <a:cs typeface="Calibri"/>
              </a:rPr>
              <a:t>другому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843015" y="4306823"/>
            <a:ext cx="1329055" cy="368935"/>
          </a:xfrm>
          <a:custGeom>
            <a:avLst/>
            <a:gdLst/>
            <a:ahLst/>
            <a:cxnLst/>
            <a:rect l="l" t="t" r="r" b="b"/>
            <a:pathLst>
              <a:path w="1329054" h="368935">
                <a:moveTo>
                  <a:pt x="1268984" y="0"/>
                </a:moveTo>
                <a:lnTo>
                  <a:pt x="59817" y="0"/>
                </a:lnTo>
                <a:lnTo>
                  <a:pt x="36575" y="4825"/>
                </a:lnTo>
                <a:lnTo>
                  <a:pt x="17525" y="18033"/>
                </a:lnTo>
                <a:lnTo>
                  <a:pt x="4699" y="37464"/>
                </a:lnTo>
                <a:lnTo>
                  <a:pt x="0" y="61468"/>
                </a:lnTo>
                <a:lnTo>
                  <a:pt x="0" y="306958"/>
                </a:lnTo>
                <a:lnTo>
                  <a:pt x="4699" y="330962"/>
                </a:lnTo>
                <a:lnTo>
                  <a:pt x="17525" y="350393"/>
                </a:lnTo>
                <a:lnTo>
                  <a:pt x="36575" y="363600"/>
                </a:lnTo>
                <a:lnTo>
                  <a:pt x="59817" y="368426"/>
                </a:lnTo>
                <a:lnTo>
                  <a:pt x="1268984" y="368426"/>
                </a:lnTo>
                <a:lnTo>
                  <a:pt x="1292225" y="363600"/>
                </a:lnTo>
                <a:lnTo>
                  <a:pt x="1311275" y="350393"/>
                </a:lnTo>
                <a:lnTo>
                  <a:pt x="1324102" y="330962"/>
                </a:lnTo>
                <a:lnTo>
                  <a:pt x="1328801" y="306958"/>
                </a:lnTo>
                <a:lnTo>
                  <a:pt x="1328801" y="61468"/>
                </a:lnTo>
                <a:lnTo>
                  <a:pt x="1324102" y="37464"/>
                </a:lnTo>
                <a:lnTo>
                  <a:pt x="1311275" y="18033"/>
                </a:lnTo>
                <a:lnTo>
                  <a:pt x="1292225" y="4825"/>
                </a:lnTo>
                <a:lnTo>
                  <a:pt x="1268984" y="0"/>
                </a:lnTo>
                <a:close/>
              </a:path>
            </a:pathLst>
          </a:custGeom>
          <a:solidFill>
            <a:srgbClr val="917D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842508" y="4228981"/>
            <a:ext cx="1734820" cy="218186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225425">
              <a:lnSpc>
                <a:spcPct val="100000"/>
              </a:lnSpc>
              <a:spcBef>
                <a:spcPts val="910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ПРИРОДА</a:t>
            </a:r>
            <a:endParaRPr sz="1600">
              <a:latin typeface="Calibri"/>
              <a:cs typeface="Calibri"/>
            </a:endParaRPr>
          </a:p>
          <a:p>
            <a:pPr marL="12700" marR="480695">
              <a:lnSpc>
                <a:spcPct val="100000"/>
              </a:lnSpc>
              <a:spcBef>
                <a:spcPts val="805"/>
              </a:spcBef>
            </a:pPr>
            <a:r>
              <a:rPr sz="1600" spc="-10" dirty="0">
                <a:latin typeface="Calibri"/>
                <a:cs typeface="Calibri"/>
              </a:rPr>
              <a:t>Бережное </a:t>
            </a:r>
            <a:r>
              <a:rPr sz="1600" spc="-5" dirty="0">
                <a:latin typeface="Calibri"/>
                <a:cs typeface="Calibri"/>
              </a:rPr>
              <a:t>и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5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т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-35" dirty="0">
                <a:latin typeface="Calibri"/>
                <a:cs typeface="Calibri"/>
              </a:rPr>
              <a:t>ет</a:t>
            </a:r>
            <a:r>
              <a:rPr sz="1600" spc="-2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т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-20" dirty="0">
                <a:latin typeface="Calibri"/>
                <a:cs typeface="Calibri"/>
              </a:rPr>
              <a:t>е</a:t>
            </a:r>
            <a:r>
              <a:rPr sz="1600" spc="-5" dirty="0">
                <a:latin typeface="Calibri"/>
                <a:cs typeface="Calibri"/>
              </a:rPr>
              <a:t>нн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-5" dirty="0">
                <a:latin typeface="Calibri"/>
                <a:cs typeface="Calibri"/>
              </a:rPr>
              <a:t>е  отношение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600" spc="-20" dirty="0">
                <a:latin typeface="Calibri"/>
                <a:cs typeface="Calibri"/>
              </a:rPr>
              <a:t>о</a:t>
            </a:r>
            <a:r>
              <a:rPr sz="1600" spc="-5" dirty="0">
                <a:latin typeface="Calibri"/>
                <a:cs typeface="Calibri"/>
              </a:rPr>
              <a:t>к</a:t>
            </a:r>
            <a:r>
              <a:rPr sz="1600" spc="-30" dirty="0">
                <a:latin typeface="Calibri"/>
                <a:cs typeface="Calibri"/>
              </a:rPr>
              <a:t>р</a:t>
            </a:r>
            <a:r>
              <a:rPr sz="1600" spc="-20" dirty="0">
                <a:latin typeface="Calibri"/>
                <a:cs typeface="Calibri"/>
              </a:rPr>
              <a:t>у</a:t>
            </a:r>
            <a:r>
              <a:rPr sz="1600" spc="-25" dirty="0">
                <a:latin typeface="Calibri"/>
                <a:cs typeface="Calibri"/>
              </a:rPr>
              <a:t>ж</a:t>
            </a:r>
            <a:r>
              <a:rPr sz="1600" spc="-15" dirty="0">
                <a:latin typeface="Calibri"/>
                <a:cs typeface="Calibri"/>
              </a:rPr>
              <a:t>а</a:t>
            </a:r>
            <a:r>
              <a:rPr sz="1600" spc="-20" dirty="0">
                <a:latin typeface="Calibri"/>
                <a:cs typeface="Calibri"/>
              </a:rPr>
              <a:t>ю</a:t>
            </a:r>
            <a:r>
              <a:rPr sz="1600" spc="-15" dirty="0">
                <a:latin typeface="Calibri"/>
                <a:cs typeface="Calibri"/>
              </a:rPr>
              <a:t>щ</a:t>
            </a:r>
            <a:r>
              <a:rPr sz="1600" spc="-20" dirty="0">
                <a:latin typeface="Calibri"/>
                <a:cs typeface="Calibri"/>
              </a:rPr>
              <a:t>е</a:t>
            </a:r>
            <a:r>
              <a:rPr sz="1600" spc="-5" dirty="0">
                <a:latin typeface="Calibri"/>
                <a:cs typeface="Calibri"/>
              </a:rPr>
              <a:t>й</a:t>
            </a:r>
            <a:r>
              <a:rPr sz="1600" spc="-1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с</a:t>
            </a:r>
            <a:r>
              <a:rPr sz="1600" spc="-5" dirty="0">
                <a:latin typeface="Calibri"/>
                <a:cs typeface="Calibri"/>
              </a:rPr>
              <a:t>р</a:t>
            </a:r>
            <a:r>
              <a:rPr sz="1600" spc="-45" dirty="0">
                <a:latin typeface="Calibri"/>
                <a:cs typeface="Calibri"/>
              </a:rPr>
              <a:t>е</a:t>
            </a:r>
            <a:r>
              <a:rPr sz="1600" spc="-35" dirty="0">
                <a:latin typeface="Calibri"/>
                <a:cs typeface="Calibri"/>
              </a:rPr>
              <a:t>д</a:t>
            </a:r>
            <a:r>
              <a:rPr sz="1600" spc="-20" dirty="0">
                <a:latin typeface="Calibri"/>
                <a:cs typeface="Calibri"/>
              </a:rPr>
              <a:t>е</a:t>
            </a:r>
            <a:r>
              <a:rPr sz="1600" spc="-5" dirty="0">
                <a:latin typeface="Calibri"/>
                <a:cs typeface="Calibri"/>
              </a:rPr>
              <a:t>,  </a:t>
            </a:r>
            <a:r>
              <a:rPr sz="1600" spc="-15" dirty="0">
                <a:latin typeface="Calibri"/>
                <a:cs typeface="Calibri"/>
              </a:rPr>
              <a:t>природному</a:t>
            </a:r>
            <a:endParaRPr sz="1600">
              <a:latin typeface="Calibri"/>
              <a:cs typeface="Calibri"/>
            </a:endParaRPr>
          </a:p>
          <a:p>
            <a:pPr marL="12700" marR="328295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Calibri"/>
                <a:cs typeface="Calibri"/>
              </a:rPr>
              <a:t>н</a:t>
            </a:r>
            <a:r>
              <a:rPr sz="1600" spc="-5" dirty="0">
                <a:latin typeface="Calibri"/>
                <a:cs typeface="Calibri"/>
              </a:rPr>
              <a:t>асл</a:t>
            </a:r>
            <a:r>
              <a:rPr sz="1600" spc="-35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spc="-5" dirty="0">
                <a:latin typeface="Calibri"/>
                <a:cs typeface="Calibri"/>
              </a:rPr>
              <a:t>ию</a:t>
            </a:r>
            <a:r>
              <a:rPr sz="1600" spc="-13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с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-20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е</a:t>
            </a:r>
            <a:r>
              <a:rPr sz="1600" spc="-5" dirty="0">
                <a:latin typeface="Calibri"/>
                <a:cs typeface="Calibri"/>
              </a:rPr>
              <a:t>й  страны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448800" y="2670048"/>
            <a:ext cx="1329055" cy="368935"/>
          </a:xfrm>
          <a:custGeom>
            <a:avLst/>
            <a:gdLst/>
            <a:ahLst/>
            <a:cxnLst/>
            <a:rect l="l" t="t" r="r" b="b"/>
            <a:pathLst>
              <a:path w="1329054" h="368935">
                <a:moveTo>
                  <a:pt x="1268983" y="0"/>
                </a:moveTo>
                <a:lnTo>
                  <a:pt x="59817" y="0"/>
                </a:lnTo>
                <a:lnTo>
                  <a:pt x="36575" y="4825"/>
                </a:lnTo>
                <a:lnTo>
                  <a:pt x="17525" y="18034"/>
                </a:lnTo>
                <a:lnTo>
                  <a:pt x="4699" y="37464"/>
                </a:lnTo>
                <a:lnTo>
                  <a:pt x="0" y="61467"/>
                </a:lnTo>
                <a:lnTo>
                  <a:pt x="0" y="306959"/>
                </a:lnTo>
                <a:lnTo>
                  <a:pt x="4699" y="330962"/>
                </a:lnTo>
                <a:lnTo>
                  <a:pt x="17525" y="350392"/>
                </a:lnTo>
                <a:lnTo>
                  <a:pt x="36575" y="363600"/>
                </a:lnTo>
                <a:lnTo>
                  <a:pt x="59817" y="368426"/>
                </a:lnTo>
                <a:lnTo>
                  <a:pt x="1268983" y="368426"/>
                </a:lnTo>
                <a:lnTo>
                  <a:pt x="1292225" y="363600"/>
                </a:lnTo>
                <a:lnTo>
                  <a:pt x="1311275" y="350392"/>
                </a:lnTo>
                <a:lnTo>
                  <a:pt x="1324102" y="330962"/>
                </a:lnTo>
                <a:lnTo>
                  <a:pt x="1328801" y="306959"/>
                </a:lnTo>
                <a:lnTo>
                  <a:pt x="1328801" y="61467"/>
                </a:lnTo>
                <a:lnTo>
                  <a:pt x="1324102" y="37464"/>
                </a:lnTo>
                <a:lnTo>
                  <a:pt x="1311275" y="18034"/>
                </a:lnTo>
                <a:lnTo>
                  <a:pt x="1292225" y="4825"/>
                </a:lnTo>
                <a:lnTo>
                  <a:pt x="1268983" y="0"/>
                </a:lnTo>
                <a:close/>
              </a:path>
            </a:pathLst>
          </a:custGeom>
          <a:solidFill>
            <a:srgbClr val="917D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612883" y="2694508"/>
            <a:ext cx="10007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ПОЗНАНИЕ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448800" y="4511040"/>
            <a:ext cx="1329055" cy="447675"/>
          </a:xfrm>
          <a:custGeom>
            <a:avLst/>
            <a:gdLst/>
            <a:ahLst/>
            <a:cxnLst/>
            <a:rect l="l" t="t" r="r" b="b"/>
            <a:pathLst>
              <a:path w="1329054" h="447675">
                <a:moveTo>
                  <a:pt x="1268983" y="0"/>
                </a:moveTo>
                <a:lnTo>
                  <a:pt x="59817" y="0"/>
                </a:lnTo>
                <a:lnTo>
                  <a:pt x="36575" y="5842"/>
                </a:lnTo>
                <a:lnTo>
                  <a:pt x="17525" y="21843"/>
                </a:lnTo>
                <a:lnTo>
                  <a:pt x="4699" y="45593"/>
                </a:lnTo>
                <a:lnTo>
                  <a:pt x="0" y="74549"/>
                </a:lnTo>
                <a:lnTo>
                  <a:pt x="0" y="372872"/>
                </a:lnTo>
                <a:lnTo>
                  <a:pt x="4699" y="401955"/>
                </a:lnTo>
                <a:lnTo>
                  <a:pt x="17525" y="425577"/>
                </a:lnTo>
                <a:lnTo>
                  <a:pt x="36575" y="441579"/>
                </a:lnTo>
                <a:lnTo>
                  <a:pt x="59817" y="447548"/>
                </a:lnTo>
                <a:lnTo>
                  <a:pt x="1268983" y="447548"/>
                </a:lnTo>
                <a:lnTo>
                  <a:pt x="1292225" y="441579"/>
                </a:lnTo>
                <a:lnTo>
                  <a:pt x="1311275" y="425577"/>
                </a:lnTo>
                <a:lnTo>
                  <a:pt x="1324102" y="401955"/>
                </a:lnTo>
                <a:lnTo>
                  <a:pt x="1328801" y="372872"/>
                </a:lnTo>
                <a:lnTo>
                  <a:pt x="1328801" y="74549"/>
                </a:lnTo>
                <a:lnTo>
                  <a:pt x="1324102" y="45593"/>
                </a:lnTo>
                <a:lnTo>
                  <a:pt x="1311275" y="21843"/>
                </a:lnTo>
                <a:lnTo>
                  <a:pt x="1292225" y="5842"/>
                </a:lnTo>
                <a:lnTo>
                  <a:pt x="1268983" y="0"/>
                </a:lnTo>
                <a:close/>
              </a:path>
            </a:pathLst>
          </a:custGeom>
          <a:solidFill>
            <a:srgbClr val="917D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470897" y="4455667"/>
            <a:ext cx="1876425" cy="1602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9545" marR="762000" indent="9144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СПОРТ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600" b="1" spc="-5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ОРО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ВЬЕ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600" spc="-5" dirty="0">
                <a:latin typeface="Calibri"/>
                <a:cs typeface="Calibri"/>
              </a:rPr>
              <a:t>Равнение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на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600" spc="-10" dirty="0">
                <a:latin typeface="Calibri"/>
                <a:cs typeface="Calibri"/>
              </a:rPr>
              <a:t>чемпионов, ценность </a:t>
            </a:r>
            <a:r>
              <a:rPr sz="1600" spc="-3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здорового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образа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Calibri"/>
                <a:cs typeface="Calibri"/>
              </a:rPr>
              <a:t>жизни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710928" y="760476"/>
            <a:ext cx="21336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77455" y="4820411"/>
              <a:ext cx="809244" cy="7239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0456" y="4381500"/>
              <a:ext cx="789432" cy="685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33843" y="3715511"/>
              <a:ext cx="734568" cy="7330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44512" y="1133855"/>
              <a:ext cx="685800" cy="8092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0956" y="1162811"/>
              <a:ext cx="560832" cy="8001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6656" y="2933700"/>
              <a:ext cx="656844" cy="7330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8000" y="2458211"/>
              <a:ext cx="1257300" cy="961644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86206" y="483870"/>
            <a:ext cx="26879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latin typeface="Calibri"/>
                <a:cs typeface="Calibri"/>
              </a:rPr>
              <a:t>О</a:t>
            </a:r>
            <a:r>
              <a:rPr sz="1800" b="1" spc="-40" dirty="0">
                <a:latin typeface="Calibri"/>
                <a:cs typeface="Calibri"/>
              </a:rPr>
              <a:t>Б</a:t>
            </a:r>
            <a:r>
              <a:rPr sz="1800" b="1" spc="10" dirty="0">
                <a:latin typeface="Calibri"/>
                <a:cs typeface="Calibri"/>
              </a:rPr>
              <a:t>Р</a:t>
            </a:r>
            <a:r>
              <a:rPr sz="1800" b="1" spc="35" dirty="0">
                <a:latin typeface="Calibri"/>
                <a:cs typeface="Calibri"/>
              </a:rPr>
              <a:t>А</a:t>
            </a:r>
            <a:r>
              <a:rPr sz="1800" b="1" spc="20" dirty="0">
                <a:latin typeface="Calibri"/>
                <a:cs typeface="Calibri"/>
              </a:rPr>
              <a:t>З</a:t>
            </a:r>
            <a:r>
              <a:rPr sz="1800" b="1" spc="-30" dirty="0">
                <a:latin typeface="Calibri"/>
                <a:cs typeface="Calibri"/>
              </a:rPr>
              <a:t>О</a:t>
            </a:r>
            <a:r>
              <a:rPr sz="1800" b="1" spc="-40" dirty="0">
                <a:latin typeface="Calibri"/>
                <a:cs typeface="Calibri"/>
              </a:rPr>
              <a:t>В</a:t>
            </a:r>
            <a:r>
              <a:rPr sz="1800" b="1" spc="35" dirty="0">
                <a:latin typeface="Calibri"/>
                <a:cs typeface="Calibri"/>
              </a:rPr>
              <a:t>А</a:t>
            </a:r>
            <a:r>
              <a:rPr sz="1800" b="1" spc="-5" dirty="0">
                <a:latin typeface="Calibri"/>
                <a:cs typeface="Calibri"/>
              </a:rPr>
              <a:t>Т</a:t>
            </a:r>
            <a:r>
              <a:rPr sz="1800" b="1" spc="10" dirty="0">
                <a:latin typeface="Calibri"/>
                <a:cs typeface="Calibri"/>
              </a:rPr>
              <a:t>Е</a:t>
            </a:r>
            <a:r>
              <a:rPr sz="1800" b="1" spc="-20" dirty="0">
                <a:latin typeface="Calibri"/>
                <a:cs typeface="Calibri"/>
              </a:rPr>
              <a:t>Л</a:t>
            </a:r>
            <a:r>
              <a:rPr sz="1800" b="1" spc="-25" dirty="0">
                <a:latin typeface="Calibri"/>
                <a:cs typeface="Calibri"/>
              </a:rPr>
              <a:t>Ь</a:t>
            </a:r>
            <a:r>
              <a:rPr sz="1800" b="1" spc="-10" dirty="0">
                <a:latin typeface="Calibri"/>
                <a:cs typeface="Calibri"/>
              </a:rPr>
              <a:t>НЫ</a:t>
            </a:r>
            <a:r>
              <a:rPr sz="1800" b="1" dirty="0">
                <a:latin typeface="Calibri"/>
                <a:cs typeface="Calibri"/>
              </a:rPr>
              <a:t>Е</a:t>
            </a:r>
            <a:r>
              <a:rPr sz="1800" b="1" spc="-1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Т</a:t>
            </a:r>
            <a:r>
              <a:rPr sz="1800" b="1" spc="10" dirty="0">
                <a:latin typeface="Calibri"/>
                <a:cs typeface="Calibri"/>
              </a:rPr>
              <a:t>РЕ</a:t>
            </a:r>
            <a:r>
              <a:rPr sz="1800" b="1" spc="30" dirty="0">
                <a:latin typeface="Calibri"/>
                <a:cs typeface="Calibri"/>
              </a:rPr>
              <a:t>К</a:t>
            </a:r>
            <a:r>
              <a:rPr sz="1800" b="1" dirty="0"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4395" y="973895"/>
            <a:ext cx="4034154" cy="435038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620"/>
              </a:spcBef>
            </a:pP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Орлёнок</a:t>
            </a:r>
            <a:r>
              <a:rPr sz="15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4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Спортсмен</a:t>
            </a:r>
            <a:endParaRPr sz="1550">
              <a:latin typeface="Calibri"/>
              <a:cs typeface="Calibri"/>
            </a:endParaRPr>
          </a:p>
          <a:p>
            <a:pPr marL="12700" marR="5080">
              <a:lnSpc>
                <a:spcPct val="101000"/>
              </a:lnSpc>
              <a:spcBef>
                <a:spcPts val="459"/>
              </a:spcBef>
            </a:pPr>
            <a:r>
              <a:rPr sz="1400" i="1" spc="-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3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ку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-3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400" i="1" spc="16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ро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400" i="1" spc="14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сн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о  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ра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жи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i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18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i="1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400" i="1" spc="-7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-1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  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целеустремлённости,</a:t>
            </a:r>
            <a:r>
              <a:rPr sz="1400" i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упорства</a:t>
            </a:r>
            <a:r>
              <a:rPr sz="1400" i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настойчивости, </a:t>
            </a:r>
            <a:r>
              <a:rPr sz="1400" i="1" spc="-3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4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400" i="1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ра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400" i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ома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550">
              <a:latin typeface="Calibri"/>
              <a:cs typeface="Calibri"/>
            </a:endParaRPr>
          </a:p>
          <a:p>
            <a:pPr marL="20320">
              <a:lnSpc>
                <a:spcPct val="100000"/>
              </a:lnSpc>
            </a:pP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Орлёнок</a:t>
            </a:r>
            <a:r>
              <a:rPr sz="1550" b="1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5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550" b="1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Хранитель</a:t>
            </a:r>
            <a:r>
              <a:rPr sz="1550" b="1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5" dirty="0">
                <a:solidFill>
                  <a:srgbClr val="FFFFFF"/>
                </a:solidFill>
                <a:latin typeface="Calibri"/>
                <a:cs typeface="Calibri"/>
              </a:rPr>
              <a:t>исторической</a:t>
            </a:r>
            <a:r>
              <a:rPr sz="1550" b="1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памяти</a:t>
            </a:r>
            <a:endParaRPr sz="1550">
              <a:latin typeface="Calibri"/>
              <a:cs typeface="Calibri"/>
            </a:endParaRPr>
          </a:p>
          <a:p>
            <a:pPr marL="32384" marR="107314">
              <a:lnSpc>
                <a:spcPct val="101099"/>
              </a:lnSpc>
              <a:spcBef>
                <a:spcPts val="550"/>
              </a:spcBef>
            </a:pP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сп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гр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-1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ан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твенно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i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пат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риоти</a:t>
            </a:r>
            <a:r>
              <a:rPr sz="1400" i="1" spc="-10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  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воспитание</a:t>
            </a:r>
            <a:r>
              <a:rPr sz="1400" i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нравственных</a:t>
            </a:r>
            <a:r>
              <a:rPr sz="1400" i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чувств,</a:t>
            </a:r>
            <a:r>
              <a:rPr sz="1400" i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убеждений,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э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чес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50">
              <a:latin typeface="Calibri"/>
              <a:cs typeface="Calibri"/>
            </a:endParaRPr>
          </a:p>
          <a:p>
            <a:pPr marL="53340">
              <a:lnSpc>
                <a:spcPct val="100000"/>
              </a:lnSpc>
            </a:pP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Орлёнок</a:t>
            </a:r>
            <a:r>
              <a:rPr sz="1550" b="1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5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30" dirty="0">
                <a:solidFill>
                  <a:srgbClr val="FFFFFF"/>
                </a:solidFill>
                <a:latin typeface="Calibri"/>
                <a:cs typeface="Calibri"/>
              </a:rPr>
              <a:t>Эрудит</a:t>
            </a:r>
            <a:endParaRPr sz="1550">
              <a:latin typeface="Calibri"/>
              <a:cs typeface="Calibri"/>
            </a:endParaRPr>
          </a:p>
          <a:p>
            <a:pPr marL="62865" marR="46990">
              <a:lnSpc>
                <a:spcPct val="102899"/>
              </a:lnSpc>
              <a:spcBef>
                <a:spcPts val="655"/>
              </a:spcBef>
            </a:pP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сп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ес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научно-по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400" i="1" spc="-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ават</a:t>
            </a:r>
            <a:r>
              <a:rPr sz="1400" i="1" spc="-2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ль</a:t>
            </a:r>
            <a:r>
              <a:rPr sz="1400" i="1" spc="-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400" i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-2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4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ьс</a:t>
            </a:r>
            <a:r>
              <a:rPr sz="1400" i="1" spc="-8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400" i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-2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4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-6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i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к  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изобретательству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Calibri"/>
              <a:cs typeface="Calibri"/>
            </a:endParaRPr>
          </a:p>
          <a:p>
            <a:pPr marL="48895">
              <a:lnSpc>
                <a:spcPct val="100000"/>
              </a:lnSpc>
            </a:pP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Орлёнок</a:t>
            </a:r>
            <a:r>
              <a:rPr sz="1550" b="1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55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25" dirty="0">
                <a:solidFill>
                  <a:srgbClr val="FFFFFF"/>
                </a:solidFill>
                <a:latin typeface="Calibri"/>
                <a:cs typeface="Calibri"/>
              </a:rPr>
              <a:t>Эколог</a:t>
            </a:r>
            <a:endParaRPr sz="1550">
              <a:latin typeface="Calibri"/>
              <a:cs typeface="Calibri"/>
            </a:endParaRPr>
          </a:p>
          <a:p>
            <a:pPr marL="62865">
              <a:lnSpc>
                <a:spcPct val="100000"/>
              </a:lnSpc>
              <a:spcBef>
                <a:spcPts val="405"/>
              </a:spcBef>
            </a:pP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сп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э</a:t>
            </a:r>
            <a:r>
              <a:rPr sz="1400" i="1" spc="-15" dirty="0">
                <a:solidFill>
                  <a:srgbClr val="FFFFFF"/>
                </a:solidFill>
                <a:latin typeface="Calibri"/>
                <a:cs typeface="Calibri"/>
              </a:rPr>
              <a:t>ко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логиче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-2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400" i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-2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ьт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ур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09141" y="921586"/>
            <a:ext cx="4180840" cy="5005705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944"/>
              </a:spcBef>
            </a:pP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Орлёнок</a:t>
            </a:r>
            <a:r>
              <a:rPr sz="15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sz="1550" b="1" dirty="0">
                <a:solidFill>
                  <a:srgbClr val="FFFFFF"/>
                </a:solidFill>
                <a:latin typeface="Calibri"/>
                <a:cs typeface="Calibri"/>
              </a:rPr>
              <a:t>Лидер</a:t>
            </a:r>
            <a:endParaRPr sz="1550">
              <a:latin typeface="Calibri"/>
              <a:cs typeface="Calibri"/>
            </a:endParaRPr>
          </a:p>
          <a:p>
            <a:pPr marL="26034" marR="120650">
              <a:lnSpc>
                <a:spcPct val="101099"/>
              </a:lnSpc>
              <a:spcBef>
                <a:spcPts val="755"/>
              </a:spcBef>
            </a:pPr>
            <a:r>
              <a:rPr sz="1400" i="1" spc="-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иа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i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-7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  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ом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400" i="1" spc="4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-8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400" i="1" spc="-2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4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i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4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400" i="1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-10" dirty="0">
                <a:solidFill>
                  <a:srgbClr val="FFFFFF"/>
                </a:solidFill>
                <a:latin typeface="Calibri"/>
                <a:cs typeface="Calibri"/>
              </a:rPr>
              <a:t>х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-1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-4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0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3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  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орга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400" i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400" i="1" spc="-7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-4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1400" i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ра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ома</a:t>
            </a:r>
            <a:r>
              <a:rPr sz="1400" i="1" spc="-6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endParaRPr sz="140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15"/>
              </a:spcBef>
            </a:pP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сп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400" i="1" spc="4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-4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-6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400" i="1" spc="-5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endParaRPr sz="140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455"/>
              </a:spcBef>
            </a:pP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ари</a:t>
            </a:r>
            <a:r>
              <a:rPr sz="1400" i="1" spc="-20" dirty="0">
                <a:solidFill>
                  <a:srgbClr val="FFFFFF"/>
                </a:solidFill>
                <a:latin typeface="Calibri"/>
                <a:cs typeface="Calibri"/>
              </a:rPr>
              <a:t>щ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400" i="1" spc="4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Орлёнок</a:t>
            </a:r>
            <a:r>
              <a:rPr sz="1550" b="1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5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5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Доброволец</a:t>
            </a:r>
            <a:endParaRPr sz="1550">
              <a:latin typeface="Calibri"/>
              <a:cs typeface="Calibri"/>
            </a:endParaRPr>
          </a:p>
          <a:p>
            <a:pPr marL="15240" marR="398780">
              <a:lnSpc>
                <a:spcPct val="103800"/>
              </a:lnSpc>
              <a:spcBef>
                <a:spcPts val="605"/>
              </a:spcBef>
            </a:pPr>
            <a:r>
              <a:rPr sz="1400" i="1" spc="-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18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ми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i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-40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i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ст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-7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я  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рийт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омо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щ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400" i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жн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400" i="1" spc="-8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i="1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ри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400" i="1" spc="-6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  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потребности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деятельности, приносящей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созидательныеплоды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0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</a:pP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Орлёнок</a:t>
            </a:r>
            <a:r>
              <a:rPr sz="1550" b="1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5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5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FFFFF"/>
                </a:solidFill>
                <a:latin typeface="Calibri"/>
                <a:cs typeface="Calibri"/>
              </a:rPr>
              <a:t>Мастер</a:t>
            </a:r>
            <a:endParaRPr sz="155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610"/>
              </a:spcBef>
            </a:pPr>
            <a:r>
              <a:rPr sz="1400" i="1" spc="-1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сп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400" i="1" spc="4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3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1400" i="1" spc="-1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400" i="1" spc="-5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i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4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-70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400" i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30" dirty="0">
                <a:solidFill>
                  <a:srgbClr val="FFFFFF"/>
                </a:solidFill>
                <a:latin typeface="Calibri"/>
                <a:cs typeface="Calibri"/>
              </a:rPr>
              <a:t>ю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ям</a:t>
            </a:r>
            <a:endParaRPr sz="140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50"/>
              </a:spcBef>
            </a:pP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различных</a:t>
            </a:r>
            <a:r>
              <a:rPr sz="1400" i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профессий,</a:t>
            </a:r>
            <a:r>
              <a:rPr sz="1400" i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мастерам</a:t>
            </a:r>
            <a:r>
              <a:rPr sz="1400" i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своего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10" dirty="0">
                <a:solidFill>
                  <a:srgbClr val="FFFFFF"/>
                </a:solidFill>
                <a:latin typeface="Calibri"/>
                <a:cs typeface="Calibri"/>
              </a:rPr>
              <a:t>дела,</a:t>
            </a:r>
            <a:endParaRPr sz="140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25"/>
              </a:spcBef>
            </a:pP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10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тн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-35" dirty="0">
                <a:solidFill>
                  <a:srgbClr val="FFFFFF"/>
                </a:solidFill>
                <a:latin typeface="Calibri"/>
                <a:cs typeface="Calibri"/>
              </a:rPr>
              <a:t>ш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-5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185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кра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-6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400" i="1" spc="-8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endParaRPr sz="1400">
              <a:latin typeface="Calibri"/>
              <a:cs typeface="Calibri"/>
            </a:endParaRPr>
          </a:p>
          <a:p>
            <a:pPr marL="26034" marR="93345">
              <a:lnSpc>
                <a:spcPct val="101400"/>
              </a:lnSpc>
              <a:spcBef>
                <a:spcPts val="95"/>
              </a:spcBef>
            </a:pPr>
            <a:r>
              <a:rPr sz="1400" i="1" spc="-20" dirty="0">
                <a:solidFill>
                  <a:srgbClr val="FFFFFF"/>
                </a:solidFill>
                <a:latin typeface="Calibri"/>
                <a:cs typeface="Calibri"/>
              </a:rPr>
              <a:t>ф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ормир</a:t>
            </a:r>
            <a:r>
              <a:rPr sz="1400" i="1" spc="3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сн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400" i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25" dirty="0">
                <a:solidFill>
                  <a:srgbClr val="FFFFFF"/>
                </a:solidFill>
                <a:latin typeface="Calibri"/>
                <a:cs typeface="Calibri"/>
              </a:rPr>
              <a:t>э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30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ч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400" i="1" spc="-65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400" i="1" spc="150" dirty="0">
                <a:solidFill>
                  <a:srgbClr val="FFFFFF"/>
                </a:solidFill>
                <a:latin typeface="Calibri"/>
                <a:cs typeface="Calibri"/>
              </a:rPr>
              <a:t>й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ку</a:t>
            </a:r>
            <a:r>
              <a:rPr sz="1400" i="1" spc="35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400" i="1" spc="-5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400" i="1" spc="25" dirty="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r>
              <a:rPr sz="1400" i="1" spc="-4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400" i="1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-  </a:t>
            </a:r>
            <a:r>
              <a:rPr sz="1400" i="1" spc="15" dirty="0">
                <a:solidFill>
                  <a:srgbClr val="FFFFFF"/>
                </a:solidFill>
                <a:latin typeface="Calibri"/>
                <a:cs typeface="Calibri"/>
              </a:rPr>
              <a:t>эстетическоевоспитание,</a:t>
            </a:r>
            <a:r>
              <a:rPr sz="1400" i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приобщение</a:t>
            </a:r>
            <a:r>
              <a:rPr sz="1400" i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400" i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FFFFFF"/>
                </a:solidFill>
                <a:latin typeface="Calibri"/>
                <a:cs typeface="Calibri"/>
              </a:rPr>
              <a:t>духовным </a:t>
            </a:r>
            <a:r>
              <a:rPr sz="1400" i="1" spc="-3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ценностям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9954" y="630681"/>
            <a:ext cx="63849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ЛОГИКА</a:t>
            </a:r>
            <a:r>
              <a:rPr sz="4000" b="1" spc="-80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ПОСТРОЕНИЯ</a:t>
            </a:r>
            <a:r>
              <a:rPr sz="4000" b="1" spc="25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ТРЕКА</a:t>
            </a:r>
            <a:endParaRPr sz="4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2795" y="111252"/>
            <a:ext cx="2031492" cy="93421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233676" y="1557909"/>
            <a:ext cx="2344420" cy="1166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325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EA885F"/>
                </a:solidFill>
                <a:latin typeface="Calibri"/>
                <a:cs typeface="Calibri"/>
              </a:rPr>
              <a:t>1</a:t>
            </a:r>
            <a:r>
              <a:rPr sz="3600" b="1" spc="-45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3600" b="1" spc="-30" dirty="0">
                <a:solidFill>
                  <a:srgbClr val="EA885F"/>
                </a:solidFill>
                <a:latin typeface="Calibri"/>
                <a:cs typeface="Calibri"/>
              </a:rPr>
              <a:t>КЛАСС</a:t>
            </a:r>
            <a:endParaRPr sz="3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540"/>
              </a:spcBef>
            </a:pPr>
            <a:r>
              <a:rPr sz="1300" dirty="0">
                <a:latin typeface="Calibri"/>
                <a:cs typeface="Calibri"/>
              </a:rPr>
              <a:t>Погружение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в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тематику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трека 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Работа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с</a:t>
            </a:r>
            <a:r>
              <a:rPr sz="1300" dirty="0">
                <a:latin typeface="Calibri"/>
                <a:cs typeface="Calibri"/>
              </a:rPr>
              <a:t> понятиями,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качествами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96761" y="1591817"/>
            <a:ext cx="1905" cy="5039360"/>
          </a:xfrm>
          <a:custGeom>
            <a:avLst/>
            <a:gdLst/>
            <a:ahLst/>
            <a:cxnLst/>
            <a:rect l="l" t="t" r="r" b="b"/>
            <a:pathLst>
              <a:path w="1904" h="5039359">
                <a:moveTo>
                  <a:pt x="0" y="0"/>
                </a:moveTo>
                <a:lnTo>
                  <a:pt x="1397" y="5039245"/>
                </a:lnTo>
              </a:path>
            </a:pathLst>
          </a:custGeom>
          <a:ln w="19812">
            <a:solidFill>
              <a:srgbClr val="E692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9091" y="2239518"/>
            <a:ext cx="10693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1</a:t>
            </a:r>
            <a:r>
              <a:rPr sz="2000" b="1" spc="-8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нятие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9091" y="2917317"/>
            <a:ext cx="10687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2</a:t>
            </a:r>
            <a:r>
              <a:rPr sz="2000" b="1" spc="-9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ие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33676" y="2965449"/>
            <a:ext cx="3064510" cy="63182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3200"/>
              </a:lnSpc>
              <a:spcBef>
                <a:spcPts val="45"/>
              </a:spcBef>
            </a:pPr>
            <a:r>
              <a:rPr sz="1300" spc="5" dirty="0">
                <a:latin typeface="Calibri"/>
                <a:cs typeface="Calibri"/>
              </a:rPr>
              <a:t>Занятия/мастер-классы,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участие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в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которых </a:t>
            </a:r>
            <a:r>
              <a:rPr sz="1300" spc="-2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поможет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детям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выработать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идею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для 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коллективного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творческого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дела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9091" y="3768090"/>
            <a:ext cx="12484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70" dirty="0">
                <a:solidFill>
                  <a:srgbClr val="EA885F"/>
                </a:solidFill>
                <a:latin typeface="Calibri"/>
                <a:cs typeface="Calibri"/>
              </a:rPr>
              <a:t>3</a:t>
            </a:r>
            <a:r>
              <a:rPr sz="2000" b="1" spc="-75" dirty="0">
                <a:solidFill>
                  <a:srgbClr val="EA885F"/>
                </a:solidFill>
                <a:latin typeface="Calibri"/>
                <a:cs typeface="Calibri"/>
              </a:rPr>
              <a:t>-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4</a:t>
            </a:r>
            <a:r>
              <a:rPr sz="2000" b="1" spc="-15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33041" y="3803726"/>
            <a:ext cx="2905760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Calibri"/>
                <a:cs typeface="Calibri"/>
              </a:rPr>
              <a:t>Знакомство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с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интересными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местами, 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организациями,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встречи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с</a:t>
            </a:r>
            <a:r>
              <a:rPr sz="1300" spc="-1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талантливыми </a:t>
            </a:r>
            <a:r>
              <a:rPr sz="1300" spc="-280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людьми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Малой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-20" dirty="0">
                <a:latin typeface="Calibri"/>
                <a:cs typeface="Calibri"/>
              </a:rPr>
              <a:t>Родины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9091" y="4556505"/>
            <a:ext cx="10579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5</a:t>
            </a:r>
            <a:r>
              <a:rPr sz="2000" b="1" spc="-175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ие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33041" y="4618482"/>
            <a:ext cx="3231515" cy="631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Calibri"/>
                <a:cs typeface="Calibri"/>
              </a:rPr>
              <a:t>Подведение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итогов,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опорные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схемы,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анализ,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300" spc="5" dirty="0">
                <a:latin typeface="Calibri"/>
                <a:cs typeface="Calibri"/>
              </a:rPr>
              <a:t>награждение.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300" dirty="0">
                <a:latin typeface="Calibri"/>
                <a:cs typeface="Calibri"/>
              </a:rPr>
              <a:t>Диагностика.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60181" y="1560067"/>
            <a:ext cx="2879090" cy="1192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5425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EA885F"/>
                </a:solidFill>
                <a:latin typeface="Calibri"/>
                <a:cs typeface="Calibri"/>
              </a:rPr>
              <a:t>2</a:t>
            </a:r>
            <a:r>
              <a:rPr sz="3600" b="1" spc="-12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3600" b="1" spc="-30" dirty="0">
                <a:solidFill>
                  <a:srgbClr val="EA885F"/>
                </a:solidFill>
                <a:latin typeface="Calibri"/>
                <a:cs typeface="Calibri"/>
              </a:rPr>
              <a:t>КЛАСС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50"/>
              </a:spcBef>
            </a:pPr>
            <a:r>
              <a:rPr sz="1300" dirty="0">
                <a:latin typeface="Calibri"/>
                <a:cs typeface="Calibri"/>
              </a:rPr>
              <a:t>Введение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в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тематику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трека,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погружение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300" spc="5" dirty="0">
                <a:latin typeface="Calibri"/>
                <a:cs typeface="Calibri"/>
              </a:rPr>
              <a:t>Работа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с</a:t>
            </a:r>
            <a:r>
              <a:rPr sz="1300" dirty="0">
                <a:latin typeface="Calibri"/>
                <a:cs typeface="Calibri"/>
              </a:rPr>
              <a:t> понятиями,</a:t>
            </a:r>
            <a:r>
              <a:rPr sz="1300" spc="6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определениями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73444" y="2270506"/>
            <a:ext cx="10693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1</a:t>
            </a:r>
            <a:r>
              <a:rPr sz="2000" b="1" spc="-8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нятие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73444" y="2967355"/>
            <a:ext cx="10693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2</a:t>
            </a:r>
            <a:r>
              <a:rPr sz="2000" b="1" spc="-8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нятие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71866" y="3020948"/>
            <a:ext cx="3251200" cy="42608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60"/>
              </a:spcBef>
            </a:pPr>
            <a:r>
              <a:rPr sz="1300" spc="5" dirty="0">
                <a:latin typeface="Calibri"/>
                <a:cs typeface="Calibri"/>
              </a:rPr>
              <a:t>Закрепление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понятий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трека.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Дела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и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события, </a:t>
            </a:r>
            <a:r>
              <a:rPr sz="1300" spc="-28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которые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проводит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учитель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73444" y="3783329"/>
            <a:ext cx="12725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3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-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6</a:t>
            </a:r>
            <a:r>
              <a:rPr sz="2000" b="1" spc="-10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071866" y="3844544"/>
            <a:ext cx="323405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Calibri"/>
                <a:cs typeface="Calibri"/>
              </a:rPr>
              <a:t>Дела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и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события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с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элементами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коллективного </a:t>
            </a:r>
            <a:r>
              <a:rPr sz="1300" spc="-28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творческого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20" dirty="0">
                <a:latin typeface="Calibri"/>
                <a:cs typeface="Calibri"/>
              </a:rPr>
              <a:t>дела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74333" y="4501641"/>
            <a:ext cx="12725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7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-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9</a:t>
            </a:r>
            <a:r>
              <a:rPr sz="2000" b="1" spc="-10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71866" y="4559046"/>
            <a:ext cx="3705225" cy="83756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45"/>
              </a:spcBef>
            </a:pPr>
            <a:r>
              <a:rPr sz="1300" spc="5" dirty="0">
                <a:latin typeface="Calibri"/>
                <a:cs typeface="Calibri"/>
              </a:rPr>
              <a:t>Встречи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с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интересными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людьми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по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тематике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трека. </a:t>
            </a:r>
            <a:r>
              <a:rPr sz="1300" spc="-28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Подведение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итогов,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опорные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схемы,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анализ, 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награждение.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300" spc="5" dirty="0">
                <a:latin typeface="Calibri"/>
                <a:cs typeface="Calibri"/>
              </a:rPr>
              <a:t>Диагностика.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9954" y="630681"/>
            <a:ext cx="63849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ЛОГИКА</a:t>
            </a:r>
            <a:r>
              <a:rPr sz="4000" b="1" spc="-80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ПОСТРОЕНИЯ</a:t>
            </a:r>
            <a:r>
              <a:rPr sz="4000" b="1" spc="25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ТРЕКА</a:t>
            </a:r>
            <a:endParaRPr sz="4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2795" y="111252"/>
            <a:ext cx="2031492" cy="93421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170557" y="1557909"/>
            <a:ext cx="2471420" cy="1166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EA885F"/>
                </a:solidFill>
                <a:latin typeface="Calibri"/>
                <a:cs typeface="Calibri"/>
              </a:rPr>
              <a:t>3-4</a:t>
            </a:r>
            <a:r>
              <a:rPr sz="3600" b="1" spc="-10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3600" b="1" spc="-25" dirty="0">
                <a:solidFill>
                  <a:srgbClr val="EA885F"/>
                </a:solidFill>
                <a:latin typeface="Calibri"/>
                <a:cs typeface="Calibri"/>
              </a:rPr>
              <a:t>КЛАССЫ</a:t>
            </a:r>
            <a:endParaRPr sz="3600">
              <a:latin typeface="Calibri"/>
              <a:cs typeface="Calibri"/>
            </a:endParaRPr>
          </a:p>
          <a:p>
            <a:pPr marL="139065" marR="5080">
              <a:lnSpc>
                <a:spcPct val="100000"/>
              </a:lnSpc>
              <a:spcBef>
                <a:spcPts val="1540"/>
              </a:spcBef>
            </a:pPr>
            <a:r>
              <a:rPr sz="1300" dirty="0">
                <a:latin typeface="Calibri"/>
                <a:cs typeface="Calibri"/>
              </a:rPr>
              <a:t>Погружение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в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тематику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трека 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Работа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с</a:t>
            </a:r>
            <a:r>
              <a:rPr sz="1300" dirty="0">
                <a:latin typeface="Calibri"/>
                <a:cs typeface="Calibri"/>
              </a:rPr>
              <a:t> понятиями,</a:t>
            </a:r>
            <a:r>
              <a:rPr sz="1300" spc="9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качествами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96761" y="1591817"/>
            <a:ext cx="1905" cy="5039360"/>
          </a:xfrm>
          <a:custGeom>
            <a:avLst/>
            <a:gdLst/>
            <a:ahLst/>
            <a:cxnLst/>
            <a:rect l="l" t="t" r="r" b="b"/>
            <a:pathLst>
              <a:path w="1904" h="5039359">
                <a:moveTo>
                  <a:pt x="0" y="0"/>
                </a:moveTo>
                <a:lnTo>
                  <a:pt x="1397" y="5039245"/>
                </a:lnTo>
              </a:path>
            </a:pathLst>
          </a:custGeom>
          <a:ln w="19812">
            <a:solidFill>
              <a:srgbClr val="E692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72795" y="2239518"/>
            <a:ext cx="10693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1</a:t>
            </a:r>
            <a:r>
              <a:rPr sz="2000" b="1" spc="-8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нятие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2795" y="2917317"/>
            <a:ext cx="12725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2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-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4</a:t>
            </a:r>
            <a:r>
              <a:rPr sz="2000" b="1" spc="-10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97048" y="2965449"/>
            <a:ext cx="3064510" cy="63182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3200"/>
              </a:lnSpc>
              <a:spcBef>
                <a:spcPts val="45"/>
              </a:spcBef>
            </a:pPr>
            <a:r>
              <a:rPr sz="1300" spc="5" dirty="0">
                <a:latin typeface="Calibri"/>
                <a:cs typeface="Calibri"/>
              </a:rPr>
              <a:t>Занятия/мастер-классы,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участие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в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которых </a:t>
            </a:r>
            <a:r>
              <a:rPr sz="1300" spc="-2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поможет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детям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выработать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идею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для 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коллективно-творческого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-20" dirty="0">
                <a:latin typeface="Calibri"/>
                <a:cs typeface="Calibri"/>
              </a:rPr>
              <a:t>дела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2795" y="3768090"/>
            <a:ext cx="10693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5</a:t>
            </a:r>
            <a:r>
              <a:rPr sz="2000" b="1" spc="-8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нятие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96414" y="3803726"/>
            <a:ext cx="279781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5" dirty="0">
                <a:latin typeface="Calibri"/>
                <a:cs typeface="Calibri"/>
              </a:rPr>
              <a:t>Подготовка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коллективного</a:t>
            </a:r>
            <a:r>
              <a:rPr sz="1300" spc="7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творческого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300" spc="-20" dirty="0">
                <a:latin typeface="Calibri"/>
                <a:cs typeface="Calibri"/>
              </a:rPr>
              <a:t>дела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2795" y="4350511"/>
            <a:ext cx="10693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6</a:t>
            </a:r>
            <a:r>
              <a:rPr sz="2000" b="1" spc="-8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нятие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96414" y="4405122"/>
            <a:ext cx="3232150" cy="63182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 algn="just">
              <a:lnSpc>
                <a:spcPct val="103099"/>
              </a:lnSpc>
              <a:spcBef>
                <a:spcPts val="45"/>
              </a:spcBef>
            </a:pPr>
            <a:r>
              <a:rPr sz="1300" dirty="0">
                <a:latin typeface="Calibri"/>
                <a:cs typeface="Calibri"/>
              </a:rPr>
              <a:t>Реализация </a:t>
            </a:r>
            <a:r>
              <a:rPr sz="1300" spc="-10" dirty="0">
                <a:latin typeface="Calibri"/>
                <a:cs typeface="Calibri"/>
              </a:rPr>
              <a:t>коллективного </a:t>
            </a:r>
            <a:r>
              <a:rPr sz="1300" spc="-5" dirty="0">
                <a:latin typeface="Calibri"/>
                <a:cs typeface="Calibri"/>
              </a:rPr>
              <a:t>творческого </a:t>
            </a:r>
            <a:r>
              <a:rPr sz="1300" spc="-20" dirty="0">
                <a:latin typeface="Calibri"/>
                <a:cs typeface="Calibri"/>
              </a:rPr>
              <a:t>дела </a:t>
            </a:r>
            <a:r>
              <a:rPr sz="1300" spc="-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(для </a:t>
            </a:r>
            <a:r>
              <a:rPr sz="1300" spc="5" dirty="0">
                <a:latin typeface="Calibri"/>
                <a:cs typeface="Calibri"/>
              </a:rPr>
              <a:t>себя, </a:t>
            </a:r>
            <a:r>
              <a:rPr sz="1300" dirty="0">
                <a:latin typeface="Calibri"/>
                <a:cs typeface="Calibri"/>
              </a:rPr>
              <a:t>параллельного </a:t>
            </a:r>
            <a:r>
              <a:rPr sz="1300" spc="5" dirty="0">
                <a:latin typeface="Calibri"/>
                <a:cs typeface="Calibri"/>
              </a:rPr>
              <a:t>класса, </a:t>
            </a:r>
            <a:r>
              <a:rPr sz="1300" spc="-10" dirty="0">
                <a:latin typeface="Calibri"/>
                <a:cs typeface="Calibri"/>
              </a:rPr>
              <a:t>родителей, </a:t>
            </a:r>
            <a:r>
              <a:rPr sz="1300" spc="-2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младших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классов)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2795" y="5225288"/>
            <a:ext cx="12725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7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-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9</a:t>
            </a:r>
            <a:r>
              <a:rPr sz="2000" b="1" spc="-10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96414" y="5290565"/>
            <a:ext cx="3231515" cy="1024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715"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latin typeface="Calibri"/>
                <a:cs typeface="Calibri"/>
              </a:rPr>
              <a:t>Встречи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с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интересными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людьми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по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тематике </a:t>
            </a:r>
            <a:r>
              <a:rPr sz="1300" spc="-28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трека.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ts val="1535"/>
              </a:lnSpc>
            </a:pPr>
            <a:r>
              <a:rPr sz="1300" spc="-10" dirty="0">
                <a:latin typeface="Calibri"/>
                <a:cs typeface="Calibri"/>
              </a:rPr>
              <a:t>Подведение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итогов,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опорные</a:t>
            </a:r>
            <a:r>
              <a:rPr sz="1300" spc="7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схемы,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анализ,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300" spc="5" dirty="0">
                <a:latin typeface="Calibri"/>
                <a:cs typeface="Calibri"/>
              </a:rPr>
              <a:t>награждение.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300" dirty="0">
                <a:latin typeface="Calibri"/>
                <a:cs typeface="Calibri"/>
              </a:rPr>
              <a:t>Диагностика.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60181" y="1560067"/>
            <a:ext cx="3416300" cy="1513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5425">
              <a:lnSpc>
                <a:spcPct val="100000"/>
              </a:lnSpc>
              <a:spcBef>
                <a:spcPts val="100"/>
              </a:spcBef>
            </a:pPr>
            <a:r>
              <a:rPr sz="3600" b="1" spc="-85" dirty="0">
                <a:solidFill>
                  <a:srgbClr val="EA885F"/>
                </a:solidFill>
                <a:latin typeface="Calibri"/>
                <a:cs typeface="Calibri"/>
              </a:rPr>
              <a:t>4</a:t>
            </a:r>
            <a:r>
              <a:rPr sz="3600" b="1" dirty="0">
                <a:solidFill>
                  <a:srgbClr val="EA885F"/>
                </a:solidFill>
                <a:latin typeface="Calibri"/>
                <a:cs typeface="Calibri"/>
              </a:rPr>
              <a:t>*</a:t>
            </a:r>
            <a:r>
              <a:rPr sz="3600" b="1" spc="-185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EA885F"/>
                </a:solidFill>
                <a:latin typeface="Calibri"/>
                <a:cs typeface="Calibri"/>
              </a:rPr>
              <a:t>КЛ</a:t>
            </a:r>
            <a:r>
              <a:rPr sz="3600" b="1" spc="-105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3600" b="1" spc="-25" dirty="0">
                <a:solidFill>
                  <a:srgbClr val="EA885F"/>
                </a:solidFill>
                <a:latin typeface="Calibri"/>
                <a:cs typeface="Calibri"/>
              </a:rPr>
              <a:t>С</a:t>
            </a:r>
            <a:r>
              <a:rPr sz="3600" b="1" dirty="0">
                <a:solidFill>
                  <a:srgbClr val="EA885F"/>
                </a:solidFill>
                <a:latin typeface="Calibri"/>
                <a:cs typeface="Calibri"/>
              </a:rPr>
              <a:t>С</a:t>
            </a:r>
            <a:endParaRPr sz="36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150"/>
              </a:spcBef>
            </a:pPr>
            <a:r>
              <a:rPr sz="1300" dirty="0">
                <a:latin typeface="Calibri"/>
                <a:cs typeface="Calibri"/>
              </a:rPr>
              <a:t>Погружение </a:t>
            </a:r>
            <a:r>
              <a:rPr sz="1300" spc="-5" dirty="0">
                <a:latin typeface="Calibri"/>
                <a:cs typeface="Calibri"/>
              </a:rPr>
              <a:t>в </a:t>
            </a:r>
            <a:r>
              <a:rPr sz="1300" dirty="0">
                <a:latin typeface="Calibri"/>
                <a:cs typeface="Calibri"/>
              </a:rPr>
              <a:t>тематику трека, акцентирование </a:t>
            </a:r>
            <a:r>
              <a:rPr sz="1300" spc="5" dirty="0">
                <a:latin typeface="Calibri"/>
                <a:cs typeface="Calibri"/>
              </a:rPr>
              <a:t> внимания </a:t>
            </a:r>
            <a:r>
              <a:rPr sz="1300" dirty="0">
                <a:latin typeface="Calibri"/>
                <a:cs typeface="Calibri"/>
              </a:rPr>
              <a:t>на </a:t>
            </a:r>
            <a:r>
              <a:rPr sz="1300" spc="5" dirty="0">
                <a:latin typeface="Calibri"/>
                <a:cs typeface="Calibri"/>
              </a:rPr>
              <a:t>ключевых аспектах </a:t>
            </a:r>
            <a:r>
              <a:rPr sz="1300" dirty="0">
                <a:latin typeface="Calibri"/>
                <a:cs typeface="Calibri"/>
              </a:rPr>
              <a:t>трека. Участие </a:t>
            </a:r>
            <a:r>
              <a:rPr sz="1300" spc="-28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детей </a:t>
            </a:r>
            <a:r>
              <a:rPr sz="1300" spc="-5" dirty="0">
                <a:latin typeface="Calibri"/>
                <a:cs typeface="Calibri"/>
              </a:rPr>
              <a:t>в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коллективных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творческих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делах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от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300" dirty="0">
                <a:latin typeface="Calibri"/>
                <a:cs typeface="Calibri"/>
              </a:rPr>
              <a:t>педагога.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73444" y="2194306"/>
            <a:ext cx="10693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1</a:t>
            </a:r>
            <a:r>
              <a:rPr sz="2000" b="1" spc="-8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нятие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73444" y="3154807"/>
            <a:ext cx="12744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2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-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3</a:t>
            </a:r>
            <a:r>
              <a:rPr sz="2000" b="1" spc="-9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няти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071866" y="3203829"/>
            <a:ext cx="3700779" cy="82994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60"/>
              </a:spcBef>
            </a:pPr>
            <a:r>
              <a:rPr sz="1300" spc="-5" dirty="0">
                <a:latin typeface="Calibri"/>
                <a:cs typeface="Calibri"/>
              </a:rPr>
              <a:t>1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и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2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этапы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30" dirty="0">
                <a:latin typeface="Calibri"/>
                <a:cs typeface="Calibri"/>
              </a:rPr>
              <a:t>КТД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–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выработка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общей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идеи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для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дела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и </a:t>
            </a:r>
            <a:r>
              <a:rPr sz="1300" spc="-28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его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планирование,</a:t>
            </a:r>
            <a:r>
              <a:rPr sz="1300" spc="4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распределение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поручений.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300" spc="-10" dirty="0">
                <a:latin typeface="Calibri"/>
                <a:cs typeface="Calibri"/>
              </a:rPr>
              <a:t>Мотивация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на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создание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и реализацию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300" spc="-5" dirty="0">
                <a:latin typeface="Calibri"/>
                <a:cs typeface="Calibri"/>
              </a:rPr>
              <a:t>собственного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коллективного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творческого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дела.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74333" y="4146550"/>
            <a:ext cx="12801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4-5</a:t>
            </a:r>
            <a:r>
              <a:rPr sz="2000" b="1" spc="-10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занятия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48625" y="5489549"/>
            <a:ext cx="3705225" cy="83756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45"/>
              </a:spcBef>
            </a:pPr>
            <a:r>
              <a:rPr sz="1300" spc="5" dirty="0">
                <a:latin typeface="Calibri"/>
                <a:cs typeface="Calibri"/>
              </a:rPr>
              <a:t>Встречи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с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интересными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людьми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по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тематике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трека. </a:t>
            </a:r>
            <a:r>
              <a:rPr sz="1300" spc="-28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Подведение</a:t>
            </a:r>
            <a:r>
              <a:rPr sz="1300" spc="6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итогов,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опорные</a:t>
            </a:r>
            <a:r>
              <a:rPr sz="1300" spc="8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схемы,</a:t>
            </a:r>
            <a:r>
              <a:rPr sz="1300" spc="35" dirty="0">
                <a:latin typeface="Calibri"/>
                <a:cs typeface="Calibri"/>
              </a:rPr>
              <a:t> </a:t>
            </a:r>
            <a:r>
              <a:rPr sz="1300" spc="5" dirty="0">
                <a:latin typeface="Calibri"/>
                <a:cs typeface="Calibri"/>
              </a:rPr>
              <a:t>анализ, 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награждение.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300" dirty="0">
                <a:latin typeface="Calibri"/>
                <a:cs typeface="Calibri"/>
              </a:rPr>
              <a:t>Диагностика.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60181" y="4149344"/>
            <a:ext cx="302768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Calibri"/>
                <a:cs typeface="Calibri"/>
              </a:rPr>
              <a:t>3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и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4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этапы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30" dirty="0">
                <a:latin typeface="Calibri"/>
                <a:cs typeface="Calibri"/>
              </a:rPr>
              <a:t>КТД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–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совместная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подготовка</a:t>
            </a:r>
            <a:r>
              <a:rPr sz="1300" spc="4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и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300" spc="-10" dirty="0">
                <a:latin typeface="Calibri"/>
                <a:cs typeface="Calibri"/>
              </a:rPr>
              <a:t>проведение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дела.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73444" y="4709540"/>
            <a:ext cx="10693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6</a:t>
            </a:r>
            <a:r>
              <a:rPr sz="2000" b="1" spc="-8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нятие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060181" y="4722622"/>
            <a:ext cx="2618740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Calibri"/>
                <a:cs typeface="Calibri"/>
              </a:rPr>
              <a:t>5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и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6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этапы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30" dirty="0">
                <a:latin typeface="Calibri"/>
                <a:cs typeface="Calibri"/>
              </a:rPr>
              <a:t>КТД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–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подведение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итогов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300" spc="-10" dirty="0">
                <a:latin typeface="Calibri"/>
                <a:cs typeface="Calibri"/>
              </a:rPr>
              <a:t>проведённого</a:t>
            </a:r>
            <a:r>
              <a:rPr sz="1300" spc="30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дела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и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работа</a:t>
            </a:r>
            <a:r>
              <a:rPr sz="130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на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Calibri"/>
                <a:cs typeface="Calibri"/>
              </a:rPr>
              <a:t>последействие.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73444" y="5394756"/>
            <a:ext cx="12725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7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-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9</a:t>
            </a:r>
            <a:r>
              <a:rPr sz="2000" b="1" spc="-100" dirty="0">
                <a:solidFill>
                  <a:srgbClr val="EA88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EA885F"/>
                </a:solidFill>
                <a:latin typeface="Calibri"/>
                <a:cs typeface="Calibri"/>
              </a:rPr>
              <a:t>з</a:t>
            </a:r>
            <a:r>
              <a:rPr sz="2000" b="1" spc="-10" dirty="0">
                <a:solidFill>
                  <a:srgbClr val="EA885F"/>
                </a:solidFill>
                <a:latin typeface="Calibri"/>
                <a:cs typeface="Calibri"/>
              </a:rPr>
              <a:t>а</a:t>
            </a:r>
            <a:r>
              <a:rPr sz="2000" b="1" spc="-5" dirty="0">
                <a:solidFill>
                  <a:srgbClr val="EA885F"/>
                </a:solidFill>
                <a:latin typeface="Calibri"/>
                <a:cs typeface="Calibri"/>
              </a:rPr>
              <a:t>нятия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291580" cy="6858000"/>
            <a:chOff x="0" y="0"/>
            <a:chExt cx="629158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522581" cy="197510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60648" y="1920239"/>
              <a:ext cx="2630424" cy="372160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0960" y="1789176"/>
              <a:ext cx="2575560" cy="2575560"/>
            </a:xfrm>
            <a:custGeom>
              <a:avLst/>
              <a:gdLst/>
              <a:ahLst/>
              <a:cxnLst/>
              <a:rect l="l" t="t" r="r" b="b"/>
              <a:pathLst>
                <a:path w="2575560" h="2575560">
                  <a:moveTo>
                    <a:pt x="1287780" y="0"/>
                  </a:moveTo>
                  <a:lnTo>
                    <a:pt x="1239520" y="888"/>
                  </a:lnTo>
                  <a:lnTo>
                    <a:pt x="1191666" y="3556"/>
                  </a:lnTo>
                  <a:lnTo>
                    <a:pt x="1144320" y="7874"/>
                  </a:lnTo>
                  <a:lnTo>
                    <a:pt x="1097483" y="13970"/>
                  </a:lnTo>
                  <a:lnTo>
                    <a:pt x="1051179" y="21716"/>
                  </a:lnTo>
                  <a:lnTo>
                    <a:pt x="1005459" y="30987"/>
                  </a:lnTo>
                  <a:lnTo>
                    <a:pt x="960335" y="42037"/>
                  </a:lnTo>
                  <a:lnTo>
                    <a:pt x="915847" y="54483"/>
                  </a:lnTo>
                  <a:lnTo>
                    <a:pt x="872032" y="68579"/>
                  </a:lnTo>
                  <a:lnTo>
                    <a:pt x="828903" y="84200"/>
                  </a:lnTo>
                  <a:lnTo>
                    <a:pt x="786511" y="101219"/>
                  </a:lnTo>
                  <a:lnTo>
                    <a:pt x="744880" y="119634"/>
                  </a:lnTo>
                  <a:lnTo>
                    <a:pt x="704037" y="139573"/>
                  </a:lnTo>
                  <a:lnTo>
                    <a:pt x="664019" y="160909"/>
                  </a:lnTo>
                  <a:lnTo>
                    <a:pt x="624852" y="183514"/>
                  </a:lnTo>
                  <a:lnTo>
                    <a:pt x="586562" y="207518"/>
                  </a:lnTo>
                  <a:lnTo>
                    <a:pt x="549198" y="232663"/>
                  </a:lnTo>
                  <a:lnTo>
                    <a:pt x="512775" y="259207"/>
                  </a:lnTo>
                  <a:lnTo>
                    <a:pt x="477329" y="286893"/>
                  </a:lnTo>
                  <a:lnTo>
                    <a:pt x="442899" y="315849"/>
                  </a:lnTo>
                  <a:lnTo>
                    <a:pt x="409498" y="345948"/>
                  </a:lnTo>
                  <a:lnTo>
                    <a:pt x="377177" y="377189"/>
                  </a:lnTo>
                  <a:lnTo>
                    <a:pt x="345960" y="409575"/>
                  </a:lnTo>
                  <a:lnTo>
                    <a:pt x="315874" y="442849"/>
                  </a:lnTo>
                  <a:lnTo>
                    <a:pt x="286943" y="477393"/>
                  </a:lnTo>
                  <a:lnTo>
                    <a:pt x="259219" y="512825"/>
                  </a:lnTo>
                  <a:lnTo>
                    <a:pt x="232714" y="549148"/>
                  </a:lnTo>
                  <a:lnTo>
                    <a:pt x="207467" y="586613"/>
                  </a:lnTo>
                  <a:lnTo>
                    <a:pt x="183515" y="624839"/>
                  </a:lnTo>
                  <a:lnTo>
                    <a:pt x="160870" y="664083"/>
                  </a:lnTo>
                  <a:lnTo>
                    <a:pt x="139585" y="704088"/>
                  </a:lnTo>
                  <a:lnTo>
                    <a:pt x="119684" y="744854"/>
                  </a:lnTo>
                  <a:lnTo>
                    <a:pt x="101193" y="786511"/>
                  </a:lnTo>
                  <a:lnTo>
                    <a:pt x="84150" y="828928"/>
                  </a:lnTo>
                  <a:lnTo>
                    <a:pt x="68580" y="871982"/>
                  </a:lnTo>
                  <a:lnTo>
                    <a:pt x="54522" y="915797"/>
                  </a:lnTo>
                  <a:lnTo>
                    <a:pt x="41997" y="960374"/>
                  </a:lnTo>
                  <a:lnTo>
                    <a:pt x="31042" y="1005459"/>
                  </a:lnTo>
                  <a:lnTo>
                    <a:pt x="21686" y="1051178"/>
                  </a:lnTo>
                  <a:lnTo>
                    <a:pt x="13962" y="1097534"/>
                  </a:lnTo>
                  <a:lnTo>
                    <a:pt x="7899" y="1144270"/>
                  </a:lnTo>
                  <a:lnTo>
                    <a:pt x="3531" y="1191640"/>
                  </a:lnTo>
                  <a:lnTo>
                    <a:pt x="887" y="1239520"/>
                  </a:lnTo>
                  <a:lnTo>
                    <a:pt x="0" y="1287779"/>
                  </a:lnTo>
                  <a:lnTo>
                    <a:pt x="887" y="1336039"/>
                  </a:lnTo>
                  <a:lnTo>
                    <a:pt x="3531" y="1383919"/>
                  </a:lnTo>
                  <a:lnTo>
                    <a:pt x="7899" y="1431289"/>
                  </a:lnTo>
                  <a:lnTo>
                    <a:pt x="13962" y="1478026"/>
                  </a:lnTo>
                  <a:lnTo>
                    <a:pt x="21686" y="1524381"/>
                  </a:lnTo>
                  <a:lnTo>
                    <a:pt x="31042" y="1570101"/>
                  </a:lnTo>
                  <a:lnTo>
                    <a:pt x="41997" y="1615186"/>
                  </a:lnTo>
                  <a:lnTo>
                    <a:pt x="54522" y="1659636"/>
                  </a:lnTo>
                  <a:lnTo>
                    <a:pt x="68580" y="1703577"/>
                  </a:lnTo>
                  <a:lnTo>
                    <a:pt x="84150" y="1746631"/>
                  </a:lnTo>
                  <a:lnTo>
                    <a:pt x="101193" y="1789049"/>
                  </a:lnTo>
                  <a:lnTo>
                    <a:pt x="119684" y="1830705"/>
                  </a:lnTo>
                  <a:lnTo>
                    <a:pt x="139585" y="1871472"/>
                  </a:lnTo>
                  <a:lnTo>
                    <a:pt x="160870" y="1911477"/>
                  </a:lnTo>
                  <a:lnTo>
                    <a:pt x="183515" y="1950720"/>
                  </a:lnTo>
                  <a:lnTo>
                    <a:pt x="207467" y="1988947"/>
                  </a:lnTo>
                  <a:lnTo>
                    <a:pt x="232714" y="2026285"/>
                  </a:lnTo>
                  <a:lnTo>
                    <a:pt x="259219" y="2062734"/>
                  </a:lnTo>
                  <a:lnTo>
                    <a:pt x="286943" y="2098167"/>
                  </a:lnTo>
                  <a:lnTo>
                    <a:pt x="315874" y="2132711"/>
                  </a:lnTo>
                  <a:lnTo>
                    <a:pt x="345960" y="2165985"/>
                  </a:lnTo>
                  <a:lnTo>
                    <a:pt x="377177" y="2198370"/>
                  </a:lnTo>
                  <a:lnTo>
                    <a:pt x="409498" y="2229612"/>
                  </a:lnTo>
                  <a:lnTo>
                    <a:pt x="442899" y="2259711"/>
                  </a:lnTo>
                  <a:lnTo>
                    <a:pt x="477329" y="2288667"/>
                  </a:lnTo>
                  <a:lnTo>
                    <a:pt x="512775" y="2316353"/>
                  </a:lnTo>
                  <a:lnTo>
                    <a:pt x="549198" y="2342896"/>
                  </a:lnTo>
                  <a:lnTo>
                    <a:pt x="586562" y="2368042"/>
                  </a:lnTo>
                  <a:lnTo>
                    <a:pt x="624852" y="2392045"/>
                  </a:lnTo>
                  <a:lnTo>
                    <a:pt x="664019" y="2414651"/>
                  </a:lnTo>
                  <a:lnTo>
                    <a:pt x="704037" y="2435987"/>
                  </a:lnTo>
                  <a:lnTo>
                    <a:pt x="744880" y="2455926"/>
                  </a:lnTo>
                  <a:lnTo>
                    <a:pt x="786511" y="2474341"/>
                  </a:lnTo>
                  <a:lnTo>
                    <a:pt x="828903" y="2491359"/>
                  </a:lnTo>
                  <a:lnTo>
                    <a:pt x="872032" y="2506980"/>
                  </a:lnTo>
                  <a:lnTo>
                    <a:pt x="915847" y="2521077"/>
                  </a:lnTo>
                  <a:lnTo>
                    <a:pt x="960335" y="2533523"/>
                  </a:lnTo>
                  <a:lnTo>
                    <a:pt x="1005459" y="2544572"/>
                  </a:lnTo>
                  <a:lnTo>
                    <a:pt x="1051179" y="2553843"/>
                  </a:lnTo>
                  <a:lnTo>
                    <a:pt x="1097483" y="2561590"/>
                  </a:lnTo>
                  <a:lnTo>
                    <a:pt x="1144320" y="2567686"/>
                  </a:lnTo>
                  <a:lnTo>
                    <a:pt x="1191666" y="2572004"/>
                  </a:lnTo>
                  <a:lnTo>
                    <a:pt x="1239520" y="2574671"/>
                  </a:lnTo>
                  <a:lnTo>
                    <a:pt x="1287780" y="2575560"/>
                  </a:lnTo>
                  <a:lnTo>
                    <a:pt x="1336040" y="2574671"/>
                  </a:lnTo>
                  <a:lnTo>
                    <a:pt x="1383919" y="2572004"/>
                  </a:lnTo>
                  <a:lnTo>
                    <a:pt x="1431290" y="2567686"/>
                  </a:lnTo>
                  <a:lnTo>
                    <a:pt x="1478026" y="2561590"/>
                  </a:lnTo>
                  <a:lnTo>
                    <a:pt x="1524381" y="2553843"/>
                  </a:lnTo>
                  <a:lnTo>
                    <a:pt x="1570101" y="2544572"/>
                  </a:lnTo>
                  <a:lnTo>
                    <a:pt x="1615186" y="2533523"/>
                  </a:lnTo>
                  <a:lnTo>
                    <a:pt x="1659763" y="2521077"/>
                  </a:lnTo>
                  <a:lnTo>
                    <a:pt x="1703577" y="2506980"/>
                  </a:lnTo>
                  <a:lnTo>
                    <a:pt x="1746631" y="2491359"/>
                  </a:lnTo>
                  <a:lnTo>
                    <a:pt x="1789048" y="2474341"/>
                  </a:lnTo>
                  <a:lnTo>
                    <a:pt x="1830704" y="2455926"/>
                  </a:lnTo>
                  <a:lnTo>
                    <a:pt x="1871471" y="2435987"/>
                  </a:lnTo>
                  <a:lnTo>
                    <a:pt x="1911477" y="2414651"/>
                  </a:lnTo>
                  <a:lnTo>
                    <a:pt x="1950720" y="2392045"/>
                  </a:lnTo>
                  <a:lnTo>
                    <a:pt x="1988946" y="2368042"/>
                  </a:lnTo>
                  <a:lnTo>
                    <a:pt x="2026284" y="2342896"/>
                  </a:lnTo>
                  <a:lnTo>
                    <a:pt x="2062733" y="2316353"/>
                  </a:lnTo>
                  <a:lnTo>
                    <a:pt x="2098166" y="2288667"/>
                  </a:lnTo>
                  <a:lnTo>
                    <a:pt x="2132710" y="2259711"/>
                  </a:lnTo>
                  <a:lnTo>
                    <a:pt x="2165985" y="2229612"/>
                  </a:lnTo>
                  <a:lnTo>
                    <a:pt x="2198370" y="2198370"/>
                  </a:lnTo>
                  <a:lnTo>
                    <a:pt x="2229612" y="2165985"/>
                  </a:lnTo>
                  <a:lnTo>
                    <a:pt x="2259710" y="2132711"/>
                  </a:lnTo>
                  <a:lnTo>
                    <a:pt x="2288666" y="2098167"/>
                  </a:lnTo>
                  <a:lnTo>
                    <a:pt x="2316353" y="2062734"/>
                  </a:lnTo>
                  <a:lnTo>
                    <a:pt x="2342896" y="2026285"/>
                  </a:lnTo>
                  <a:lnTo>
                    <a:pt x="2368041" y="1988947"/>
                  </a:lnTo>
                  <a:lnTo>
                    <a:pt x="2392045" y="1950720"/>
                  </a:lnTo>
                  <a:lnTo>
                    <a:pt x="2414651" y="1911477"/>
                  </a:lnTo>
                  <a:lnTo>
                    <a:pt x="2435987" y="1871472"/>
                  </a:lnTo>
                  <a:lnTo>
                    <a:pt x="2455926" y="1830705"/>
                  </a:lnTo>
                  <a:lnTo>
                    <a:pt x="2474341" y="1789049"/>
                  </a:lnTo>
                  <a:lnTo>
                    <a:pt x="2491359" y="1746631"/>
                  </a:lnTo>
                  <a:lnTo>
                    <a:pt x="2506979" y="1703577"/>
                  </a:lnTo>
                  <a:lnTo>
                    <a:pt x="2521077" y="1659636"/>
                  </a:lnTo>
                  <a:lnTo>
                    <a:pt x="2533522" y="1615186"/>
                  </a:lnTo>
                  <a:lnTo>
                    <a:pt x="2544572" y="1570101"/>
                  </a:lnTo>
                  <a:lnTo>
                    <a:pt x="2553842" y="1524381"/>
                  </a:lnTo>
                  <a:lnTo>
                    <a:pt x="2561590" y="1478026"/>
                  </a:lnTo>
                  <a:lnTo>
                    <a:pt x="2567685" y="1431289"/>
                  </a:lnTo>
                  <a:lnTo>
                    <a:pt x="2572004" y="1383919"/>
                  </a:lnTo>
                  <a:lnTo>
                    <a:pt x="2574671" y="1336039"/>
                  </a:lnTo>
                  <a:lnTo>
                    <a:pt x="2575560" y="1287779"/>
                  </a:lnTo>
                  <a:lnTo>
                    <a:pt x="2574671" y="1239520"/>
                  </a:lnTo>
                  <a:lnTo>
                    <a:pt x="2572004" y="1191640"/>
                  </a:lnTo>
                  <a:lnTo>
                    <a:pt x="2567685" y="1144270"/>
                  </a:lnTo>
                  <a:lnTo>
                    <a:pt x="2561590" y="1097534"/>
                  </a:lnTo>
                  <a:lnTo>
                    <a:pt x="2553842" y="1051178"/>
                  </a:lnTo>
                  <a:lnTo>
                    <a:pt x="2544572" y="1005459"/>
                  </a:lnTo>
                  <a:lnTo>
                    <a:pt x="2533522" y="960374"/>
                  </a:lnTo>
                  <a:lnTo>
                    <a:pt x="2521077" y="915797"/>
                  </a:lnTo>
                  <a:lnTo>
                    <a:pt x="2506979" y="871982"/>
                  </a:lnTo>
                  <a:lnTo>
                    <a:pt x="2491359" y="828928"/>
                  </a:lnTo>
                  <a:lnTo>
                    <a:pt x="2474341" y="786511"/>
                  </a:lnTo>
                  <a:lnTo>
                    <a:pt x="2455926" y="744854"/>
                  </a:lnTo>
                  <a:lnTo>
                    <a:pt x="2435987" y="704088"/>
                  </a:lnTo>
                  <a:lnTo>
                    <a:pt x="2414651" y="664083"/>
                  </a:lnTo>
                  <a:lnTo>
                    <a:pt x="2392045" y="624839"/>
                  </a:lnTo>
                  <a:lnTo>
                    <a:pt x="2368041" y="586613"/>
                  </a:lnTo>
                  <a:lnTo>
                    <a:pt x="2342896" y="549148"/>
                  </a:lnTo>
                  <a:lnTo>
                    <a:pt x="2316353" y="512825"/>
                  </a:lnTo>
                  <a:lnTo>
                    <a:pt x="2288666" y="477393"/>
                  </a:lnTo>
                  <a:lnTo>
                    <a:pt x="2259710" y="442849"/>
                  </a:lnTo>
                  <a:lnTo>
                    <a:pt x="2229612" y="409575"/>
                  </a:lnTo>
                  <a:lnTo>
                    <a:pt x="2198370" y="377189"/>
                  </a:lnTo>
                  <a:lnTo>
                    <a:pt x="2165985" y="345948"/>
                  </a:lnTo>
                  <a:lnTo>
                    <a:pt x="2132710" y="315849"/>
                  </a:lnTo>
                  <a:lnTo>
                    <a:pt x="2098166" y="286893"/>
                  </a:lnTo>
                  <a:lnTo>
                    <a:pt x="2062733" y="259207"/>
                  </a:lnTo>
                  <a:lnTo>
                    <a:pt x="2026284" y="232663"/>
                  </a:lnTo>
                  <a:lnTo>
                    <a:pt x="1988946" y="207518"/>
                  </a:lnTo>
                  <a:lnTo>
                    <a:pt x="1950720" y="183514"/>
                  </a:lnTo>
                  <a:lnTo>
                    <a:pt x="1911477" y="160909"/>
                  </a:lnTo>
                  <a:lnTo>
                    <a:pt x="1871471" y="139573"/>
                  </a:lnTo>
                  <a:lnTo>
                    <a:pt x="1830704" y="119634"/>
                  </a:lnTo>
                  <a:lnTo>
                    <a:pt x="1789048" y="101219"/>
                  </a:lnTo>
                  <a:lnTo>
                    <a:pt x="1746631" y="84200"/>
                  </a:lnTo>
                  <a:lnTo>
                    <a:pt x="1703577" y="68579"/>
                  </a:lnTo>
                  <a:lnTo>
                    <a:pt x="1659763" y="54483"/>
                  </a:lnTo>
                  <a:lnTo>
                    <a:pt x="1615186" y="42037"/>
                  </a:lnTo>
                  <a:lnTo>
                    <a:pt x="1570101" y="30987"/>
                  </a:lnTo>
                  <a:lnTo>
                    <a:pt x="1524381" y="21716"/>
                  </a:lnTo>
                  <a:lnTo>
                    <a:pt x="1478026" y="13970"/>
                  </a:lnTo>
                  <a:lnTo>
                    <a:pt x="1431290" y="7874"/>
                  </a:lnTo>
                  <a:lnTo>
                    <a:pt x="1383919" y="3556"/>
                  </a:lnTo>
                  <a:lnTo>
                    <a:pt x="1336040" y="888"/>
                  </a:lnTo>
                  <a:lnTo>
                    <a:pt x="12877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020823"/>
              <a:ext cx="2554223" cy="30632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3896" y="3319271"/>
              <a:ext cx="2919983" cy="353872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21279" y="2840735"/>
              <a:ext cx="1018032" cy="102108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40792" y="5684520"/>
              <a:ext cx="749935" cy="734695"/>
            </a:xfrm>
            <a:custGeom>
              <a:avLst/>
              <a:gdLst/>
              <a:ahLst/>
              <a:cxnLst/>
              <a:rect l="l" t="t" r="r" b="b"/>
              <a:pathLst>
                <a:path w="749935" h="734695">
                  <a:moveTo>
                    <a:pt x="374840" y="0"/>
                  </a:moveTo>
                  <a:lnTo>
                    <a:pt x="327825" y="2857"/>
                  </a:lnTo>
                  <a:lnTo>
                    <a:pt x="282549" y="11214"/>
                  </a:lnTo>
                  <a:lnTo>
                    <a:pt x="239369" y="24714"/>
                  </a:lnTo>
                  <a:lnTo>
                    <a:pt x="198628" y="43027"/>
                  </a:lnTo>
                  <a:lnTo>
                    <a:pt x="160693" y="65798"/>
                  </a:lnTo>
                  <a:lnTo>
                    <a:pt x="125895" y="92671"/>
                  </a:lnTo>
                  <a:lnTo>
                    <a:pt x="94602" y="123329"/>
                  </a:lnTo>
                  <a:lnTo>
                    <a:pt x="67157" y="157416"/>
                  </a:lnTo>
                  <a:lnTo>
                    <a:pt x="43916" y="194589"/>
                  </a:lnTo>
                  <a:lnTo>
                    <a:pt x="25234" y="234492"/>
                  </a:lnTo>
                  <a:lnTo>
                    <a:pt x="11442" y="276796"/>
                  </a:lnTo>
                  <a:lnTo>
                    <a:pt x="2921" y="321157"/>
                  </a:lnTo>
                  <a:lnTo>
                    <a:pt x="0" y="367220"/>
                  </a:lnTo>
                  <a:lnTo>
                    <a:pt x="2921" y="413283"/>
                  </a:lnTo>
                  <a:lnTo>
                    <a:pt x="11442" y="457644"/>
                  </a:lnTo>
                  <a:lnTo>
                    <a:pt x="25234" y="499948"/>
                  </a:lnTo>
                  <a:lnTo>
                    <a:pt x="43916" y="539851"/>
                  </a:lnTo>
                  <a:lnTo>
                    <a:pt x="67157" y="577024"/>
                  </a:lnTo>
                  <a:lnTo>
                    <a:pt x="94602" y="611111"/>
                  </a:lnTo>
                  <a:lnTo>
                    <a:pt x="125895" y="641756"/>
                  </a:lnTo>
                  <a:lnTo>
                    <a:pt x="160693" y="668642"/>
                  </a:lnTo>
                  <a:lnTo>
                    <a:pt x="198628" y="691413"/>
                  </a:lnTo>
                  <a:lnTo>
                    <a:pt x="239369" y="709726"/>
                  </a:lnTo>
                  <a:lnTo>
                    <a:pt x="282549" y="723226"/>
                  </a:lnTo>
                  <a:lnTo>
                    <a:pt x="327825" y="731583"/>
                  </a:lnTo>
                  <a:lnTo>
                    <a:pt x="374840" y="734440"/>
                  </a:lnTo>
                  <a:lnTo>
                    <a:pt x="421855" y="731583"/>
                  </a:lnTo>
                  <a:lnTo>
                    <a:pt x="467131" y="723226"/>
                  </a:lnTo>
                  <a:lnTo>
                    <a:pt x="510311" y="709726"/>
                  </a:lnTo>
                  <a:lnTo>
                    <a:pt x="551053" y="691413"/>
                  </a:lnTo>
                  <a:lnTo>
                    <a:pt x="588987" y="668642"/>
                  </a:lnTo>
                  <a:lnTo>
                    <a:pt x="623785" y="641756"/>
                  </a:lnTo>
                  <a:lnTo>
                    <a:pt x="655078" y="611111"/>
                  </a:lnTo>
                  <a:lnTo>
                    <a:pt x="682523" y="577024"/>
                  </a:lnTo>
                  <a:lnTo>
                    <a:pt x="705764" y="539851"/>
                  </a:lnTo>
                  <a:lnTo>
                    <a:pt x="724446" y="499948"/>
                  </a:lnTo>
                  <a:lnTo>
                    <a:pt x="738225" y="457644"/>
                  </a:lnTo>
                  <a:lnTo>
                    <a:pt x="746760" y="413283"/>
                  </a:lnTo>
                  <a:lnTo>
                    <a:pt x="749680" y="367220"/>
                  </a:lnTo>
                  <a:lnTo>
                    <a:pt x="746760" y="321157"/>
                  </a:lnTo>
                  <a:lnTo>
                    <a:pt x="738225" y="276796"/>
                  </a:lnTo>
                  <a:lnTo>
                    <a:pt x="724446" y="234492"/>
                  </a:lnTo>
                  <a:lnTo>
                    <a:pt x="705764" y="194589"/>
                  </a:lnTo>
                  <a:lnTo>
                    <a:pt x="682523" y="157416"/>
                  </a:lnTo>
                  <a:lnTo>
                    <a:pt x="655078" y="123329"/>
                  </a:lnTo>
                  <a:lnTo>
                    <a:pt x="623785" y="92671"/>
                  </a:lnTo>
                  <a:lnTo>
                    <a:pt x="588987" y="65798"/>
                  </a:lnTo>
                  <a:lnTo>
                    <a:pt x="551053" y="43027"/>
                  </a:lnTo>
                  <a:lnTo>
                    <a:pt x="510311" y="24714"/>
                  </a:lnTo>
                  <a:lnTo>
                    <a:pt x="467131" y="11214"/>
                  </a:lnTo>
                  <a:lnTo>
                    <a:pt x="421855" y="2857"/>
                  </a:lnTo>
                  <a:lnTo>
                    <a:pt x="374840" y="0"/>
                  </a:lnTo>
                  <a:close/>
                </a:path>
              </a:pathLst>
            </a:custGeom>
            <a:solidFill>
              <a:srgbClr val="917D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95655" y="5745479"/>
              <a:ext cx="636905" cy="603250"/>
            </a:xfrm>
            <a:custGeom>
              <a:avLst/>
              <a:gdLst/>
              <a:ahLst/>
              <a:cxnLst/>
              <a:rect l="l" t="t" r="r" b="b"/>
              <a:pathLst>
                <a:path w="636905" h="603250">
                  <a:moveTo>
                    <a:pt x="318262" y="0"/>
                  </a:moveTo>
                  <a:lnTo>
                    <a:pt x="271233" y="3263"/>
                  </a:lnTo>
                  <a:lnTo>
                    <a:pt x="226339" y="12763"/>
                  </a:lnTo>
                  <a:lnTo>
                    <a:pt x="184086" y="28028"/>
                  </a:lnTo>
                  <a:lnTo>
                    <a:pt x="144970" y="48577"/>
                  </a:lnTo>
                  <a:lnTo>
                    <a:pt x="109461" y="73964"/>
                  </a:lnTo>
                  <a:lnTo>
                    <a:pt x="78066" y="103720"/>
                  </a:lnTo>
                  <a:lnTo>
                    <a:pt x="51269" y="137363"/>
                  </a:lnTo>
                  <a:lnTo>
                    <a:pt x="29578" y="174434"/>
                  </a:lnTo>
                  <a:lnTo>
                    <a:pt x="13474" y="214464"/>
                  </a:lnTo>
                  <a:lnTo>
                    <a:pt x="3454" y="256997"/>
                  </a:lnTo>
                  <a:lnTo>
                    <a:pt x="0" y="301561"/>
                  </a:lnTo>
                  <a:lnTo>
                    <a:pt x="3454" y="346125"/>
                  </a:lnTo>
                  <a:lnTo>
                    <a:pt x="13474" y="388658"/>
                  </a:lnTo>
                  <a:lnTo>
                    <a:pt x="29578" y="428688"/>
                  </a:lnTo>
                  <a:lnTo>
                    <a:pt x="51269" y="465759"/>
                  </a:lnTo>
                  <a:lnTo>
                    <a:pt x="78066" y="499402"/>
                  </a:lnTo>
                  <a:lnTo>
                    <a:pt x="109461" y="529158"/>
                  </a:lnTo>
                  <a:lnTo>
                    <a:pt x="144970" y="554532"/>
                  </a:lnTo>
                  <a:lnTo>
                    <a:pt x="184086" y="575094"/>
                  </a:lnTo>
                  <a:lnTo>
                    <a:pt x="226339" y="590359"/>
                  </a:lnTo>
                  <a:lnTo>
                    <a:pt x="271233" y="599859"/>
                  </a:lnTo>
                  <a:lnTo>
                    <a:pt x="318262" y="603123"/>
                  </a:lnTo>
                  <a:lnTo>
                    <a:pt x="365290" y="599859"/>
                  </a:lnTo>
                  <a:lnTo>
                    <a:pt x="410184" y="590359"/>
                  </a:lnTo>
                  <a:lnTo>
                    <a:pt x="452437" y="575094"/>
                  </a:lnTo>
                  <a:lnTo>
                    <a:pt x="491553" y="554532"/>
                  </a:lnTo>
                  <a:lnTo>
                    <a:pt x="527062" y="529158"/>
                  </a:lnTo>
                  <a:lnTo>
                    <a:pt x="558457" y="499402"/>
                  </a:lnTo>
                  <a:lnTo>
                    <a:pt x="585254" y="465759"/>
                  </a:lnTo>
                  <a:lnTo>
                    <a:pt x="606945" y="428688"/>
                  </a:lnTo>
                  <a:lnTo>
                    <a:pt x="623049" y="388658"/>
                  </a:lnTo>
                  <a:lnTo>
                    <a:pt x="633069" y="346125"/>
                  </a:lnTo>
                  <a:lnTo>
                    <a:pt x="636524" y="301561"/>
                  </a:lnTo>
                  <a:lnTo>
                    <a:pt x="633069" y="256997"/>
                  </a:lnTo>
                  <a:lnTo>
                    <a:pt x="623049" y="214464"/>
                  </a:lnTo>
                  <a:lnTo>
                    <a:pt x="606945" y="174434"/>
                  </a:lnTo>
                  <a:lnTo>
                    <a:pt x="585254" y="137363"/>
                  </a:lnTo>
                  <a:lnTo>
                    <a:pt x="558457" y="103720"/>
                  </a:lnTo>
                  <a:lnTo>
                    <a:pt x="527062" y="73964"/>
                  </a:lnTo>
                  <a:lnTo>
                    <a:pt x="491553" y="48577"/>
                  </a:lnTo>
                  <a:lnTo>
                    <a:pt x="452437" y="28028"/>
                  </a:lnTo>
                  <a:lnTo>
                    <a:pt x="410184" y="12763"/>
                  </a:lnTo>
                  <a:lnTo>
                    <a:pt x="365290" y="3263"/>
                  </a:lnTo>
                  <a:lnTo>
                    <a:pt x="3182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27888" y="5330952"/>
              <a:ext cx="646430" cy="631190"/>
            </a:xfrm>
            <a:custGeom>
              <a:avLst/>
              <a:gdLst/>
              <a:ahLst/>
              <a:cxnLst/>
              <a:rect l="l" t="t" r="r" b="b"/>
              <a:pathLst>
                <a:path w="646430" h="631189">
                  <a:moveTo>
                    <a:pt x="322961" y="0"/>
                  </a:moveTo>
                  <a:lnTo>
                    <a:pt x="275234" y="3429"/>
                  </a:lnTo>
                  <a:lnTo>
                    <a:pt x="229679" y="13335"/>
                  </a:lnTo>
                  <a:lnTo>
                    <a:pt x="186804" y="29337"/>
                  </a:lnTo>
                  <a:lnTo>
                    <a:pt x="147104" y="50800"/>
                  </a:lnTo>
                  <a:lnTo>
                    <a:pt x="111074" y="77343"/>
                  </a:lnTo>
                  <a:lnTo>
                    <a:pt x="79222" y="108458"/>
                  </a:lnTo>
                  <a:lnTo>
                    <a:pt x="52031" y="143637"/>
                  </a:lnTo>
                  <a:lnTo>
                    <a:pt x="30010" y="182372"/>
                  </a:lnTo>
                  <a:lnTo>
                    <a:pt x="13677" y="224282"/>
                  </a:lnTo>
                  <a:lnTo>
                    <a:pt x="3505" y="268732"/>
                  </a:lnTo>
                  <a:lnTo>
                    <a:pt x="0" y="315341"/>
                  </a:lnTo>
                  <a:lnTo>
                    <a:pt x="3505" y="361937"/>
                  </a:lnTo>
                  <a:lnTo>
                    <a:pt x="13677" y="406412"/>
                  </a:lnTo>
                  <a:lnTo>
                    <a:pt x="30010" y="448284"/>
                  </a:lnTo>
                  <a:lnTo>
                    <a:pt x="52031" y="487045"/>
                  </a:lnTo>
                  <a:lnTo>
                    <a:pt x="79222" y="522224"/>
                  </a:lnTo>
                  <a:lnTo>
                    <a:pt x="111074" y="553339"/>
                  </a:lnTo>
                  <a:lnTo>
                    <a:pt x="147104" y="579882"/>
                  </a:lnTo>
                  <a:lnTo>
                    <a:pt x="186804" y="601370"/>
                  </a:lnTo>
                  <a:lnTo>
                    <a:pt x="229679" y="617334"/>
                  </a:lnTo>
                  <a:lnTo>
                    <a:pt x="275234" y="627265"/>
                  </a:lnTo>
                  <a:lnTo>
                    <a:pt x="322961" y="630682"/>
                  </a:lnTo>
                  <a:lnTo>
                    <a:pt x="370687" y="627265"/>
                  </a:lnTo>
                  <a:lnTo>
                    <a:pt x="416229" y="617334"/>
                  </a:lnTo>
                  <a:lnTo>
                    <a:pt x="459117" y="601370"/>
                  </a:lnTo>
                  <a:lnTo>
                    <a:pt x="498817" y="579882"/>
                  </a:lnTo>
                  <a:lnTo>
                    <a:pt x="534847" y="553339"/>
                  </a:lnTo>
                  <a:lnTo>
                    <a:pt x="566699" y="522224"/>
                  </a:lnTo>
                  <a:lnTo>
                    <a:pt x="593890" y="487045"/>
                  </a:lnTo>
                  <a:lnTo>
                    <a:pt x="615899" y="448284"/>
                  </a:lnTo>
                  <a:lnTo>
                    <a:pt x="632244" y="406412"/>
                  </a:lnTo>
                  <a:lnTo>
                    <a:pt x="642366" y="361937"/>
                  </a:lnTo>
                  <a:lnTo>
                    <a:pt x="645922" y="315341"/>
                  </a:lnTo>
                  <a:lnTo>
                    <a:pt x="642366" y="268732"/>
                  </a:lnTo>
                  <a:lnTo>
                    <a:pt x="632244" y="224282"/>
                  </a:lnTo>
                  <a:lnTo>
                    <a:pt x="615899" y="182372"/>
                  </a:lnTo>
                  <a:lnTo>
                    <a:pt x="593890" y="143637"/>
                  </a:lnTo>
                  <a:lnTo>
                    <a:pt x="566699" y="108458"/>
                  </a:lnTo>
                  <a:lnTo>
                    <a:pt x="534847" y="77343"/>
                  </a:lnTo>
                  <a:lnTo>
                    <a:pt x="498817" y="50800"/>
                  </a:lnTo>
                  <a:lnTo>
                    <a:pt x="459117" y="29337"/>
                  </a:lnTo>
                  <a:lnTo>
                    <a:pt x="416229" y="13335"/>
                  </a:lnTo>
                  <a:lnTo>
                    <a:pt x="370687" y="3429"/>
                  </a:lnTo>
                  <a:lnTo>
                    <a:pt x="322961" y="0"/>
                  </a:lnTo>
                  <a:close/>
                </a:path>
              </a:pathLst>
            </a:custGeom>
            <a:solidFill>
              <a:srgbClr val="917D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76656" y="5382767"/>
              <a:ext cx="548640" cy="521334"/>
            </a:xfrm>
            <a:custGeom>
              <a:avLst/>
              <a:gdLst/>
              <a:ahLst/>
              <a:cxnLst/>
              <a:rect l="l" t="t" r="r" b="b"/>
              <a:pathLst>
                <a:path w="548640" h="521335">
                  <a:moveTo>
                    <a:pt x="274319" y="0"/>
                  </a:moveTo>
                  <a:lnTo>
                    <a:pt x="225005" y="4190"/>
                  </a:lnTo>
                  <a:lnTo>
                    <a:pt x="178600" y="16255"/>
                  </a:lnTo>
                  <a:lnTo>
                    <a:pt x="135864" y="35559"/>
                  </a:lnTo>
                  <a:lnTo>
                    <a:pt x="97574" y="61340"/>
                  </a:lnTo>
                  <a:lnTo>
                    <a:pt x="64515" y="92709"/>
                  </a:lnTo>
                  <a:lnTo>
                    <a:pt x="37452" y="129031"/>
                  </a:lnTo>
                  <a:lnTo>
                    <a:pt x="17157" y="169671"/>
                  </a:lnTo>
                  <a:lnTo>
                    <a:pt x="4419" y="213715"/>
                  </a:lnTo>
                  <a:lnTo>
                    <a:pt x="0" y="260540"/>
                  </a:lnTo>
                  <a:lnTo>
                    <a:pt x="4419" y="307378"/>
                  </a:lnTo>
                  <a:lnTo>
                    <a:pt x="17157" y="351447"/>
                  </a:lnTo>
                  <a:lnTo>
                    <a:pt x="37452" y="392036"/>
                  </a:lnTo>
                  <a:lnTo>
                    <a:pt x="64515" y="428409"/>
                  </a:lnTo>
                  <a:lnTo>
                    <a:pt x="97574" y="459803"/>
                  </a:lnTo>
                  <a:lnTo>
                    <a:pt x="135864" y="485508"/>
                  </a:lnTo>
                  <a:lnTo>
                    <a:pt x="178600" y="504774"/>
                  </a:lnTo>
                  <a:lnTo>
                    <a:pt x="225005" y="516877"/>
                  </a:lnTo>
                  <a:lnTo>
                    <a:pt x="274319" y="521080"/>
                  </a:lnTo>
                  <a:lnTo>
                    <a:pt x="323634" y="516877"/>
                  </a:lnTo>
                  <a:lnTo>
                    <a:pt x="370039" y="504774"/>
                  </a:lnTo>
                  <a:lnTo>
                    <a:pt x="412775" y="485508"/>
                  </a:lnTo>
                  <a:lnTo>
                    <a:pt x="451053" y="459803"/>
                  </a:lnTo>
                  <a:lnTo>
                    <a:pt x="484124" y="428409"/>
                  </a:lnTo>
                  <a:lnTo>
                    <a:pt x="511187" y="392036"/>
                  </a:lnTo>
                  <a:lnTo>
                    <a:pt x="531482" y="351447"/>
                  </a:lnTo>
                  <a:lnTo>
                    <a:pt x="544220" y="307378"/>
                  </a:lnTo>
                  <a:lnTo>
                    <a:pt x="548640" y="260540"/>
                  </a:lnTo>
                  <a:lnTo>
                    <a:pt x="544220" y="213715"/>
                  </a:lnTo>
                  <a:lnTo>
                    <a:pt x="531482" y="169671"/>
                  </a:lnTo>
                  <a:lnTo>
                    <a:pt x="511187" y="129031"/>
                  </a:lnTo>
                  <a:lnTo>
                    <a:pt x="484124" y="92709"/>
                  </a:lnTo>
                  <a:lnTo>
                    <a:pt x="451053" y="61340"/>
                  </a:lnTo>
                  <a:lnTo>
                    <a:pt x="412775" y="35559"/>
                  </a:lnTo>
                  <a:lnTo>
                    <a:pt x="370039" y="16255"/>
                  </a:lnTo>
                  <a:lnTo>
                    <a:pt x="323634" y="4190"/>
                  </a:lnTo>
                  <a:lnTo>
                    <a:pt x="2743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8263" y="204215"/>
              <a:ext cx="2450592" cy="121615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6726173" y="1365250"/>
            <a:ext cx="4770755" cy="5003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95"/>
              </a:spcBef>
            </a:pPr>
            <a:r>
              <a:rPr sz="2150" b="1" spc="-5" dirty="0">
                <a:solidFill>
                  <a:srgbClr val="917DB7"/>
                </a:solidFill>
                <a:latin typeface="Calibri"/>
                <a:cs typeface="Calibri"/>
              </a:rPr>
              <a:t>ЛЕТНИЕ</a:t>
            </a:r>
            <a:r>
              <a:rPr sz="2150" b="1" spc="-80" dirty="0">
                <a:solidFill>
                  <a:srgbClr val="917DB7"/>
                </a:solidFill>
                <a:latin typeface="Calibri"/>
                <a:cs typeface="Calibri"/>
              </a:rPr>
              <a:t> </a:t>
            </a:r>
            <a:r>
              <a:rPr sz="2150" b="1" spc="-15" dirty="0">
                <a:solidFill>
                  <a:srgbClr val="917DB7"/>
                </a:solidFill>
                <a:latin typeface="Calibri"/>
                <a:cs typeface="Calibri"/>
              </a:rPr>
              <a:t>ДЕТСКИЕ</a:t>
            </a:r>
            <a:r>
              <a:rPr sz="2150" b="1" spc="-65" dirty="0">
                <a:solidFill>
                  <a:srgbClr val="917DB7"/>
                </a:solidFill>
                <a:latin typeface="Calibri"/>
                <a:cs typeface="Calibri"/>
              </a:rPr>
              <a:t> </a:t>
            </a:r>
            <a:r>
              <a:rPr sz="2150" b="1" spc="-10" dirty="0">
                <a:solidFill>
                  <a:srgbClr val="917DB7"/>
                </a:solidFill>
                <a:latin typeface="Calibri"/>
                <a:cs typeface="Calibri"/>
              </a:rPr>
              <a:t>ЛАГЕРЯ</a:t>
            </a:r>
            <a:endParaRPr sz="2150">
              <a:latin typeface="Calibri"/>
              <a:cs typeface="Calibri"/>
            </a:endParaRPr>
          </a:p>
          <a:p>
            <a:pPr marL="33655">
              <a:lnSpc>
                <a:spcPct val="100000"/>
              </a:lnSpc>
              <a:spcBef>
                <a:spcPts val="15"/>
              </a:spcBef>
            </a:pPr>
            <a:r>
              <a:rPr sz="2150" b="1" spc="-15" dirty="0">
                <a:solidFill>
                  <a:srgbClr val="917DB7"/>
                </a:solidFill>
                <a:latin typeface="Calibri"/>
                <a:cs typeface="Calibri"/>
              </a:rPr>
              <a:t>«СОДРУЖЕСТВО</a:t>
            </a:r>
            <a:r>
              <a:rPr sz="2150" b="1" spc="-85" dirty="0">
                <a:solidFill>
                  <a:srgbClr val="917DB7"/>
                </a:solidFill>
                <a:latin typeface="Calibri"/>
                <a:cs typeface="Calibri"/>
              </a:rPr>
              <a:t> </a:t>
            </a:r>
            <a:r>
              <a:rPr sz="2150" b="1" spc="-30" dirty="0">
                <a:solidFill>
                  <a:srgbClr val="917DB7"/>
                </a:solidFill>
                <a:latin typeface="Calibri"/>
                <a:cs typeface="Calibri"/>
              </a:rPr>
              <a:t>ОРЛЯТ</a:t>
            </a:r>
            <a:r>
              <a:rPr sz="2150" b="1" spc="-55" dirty="0">
                <a:solidFill>
                  <a:srgbClr val="917DB7"/>
                </a:solidFill>
                <a:latin typeface="Calibri"/>
                <a:cs typeface="Calibri"/>
              </a:rPr>
              <a:t> </a:t>
            </a:r>
            <a:r>
              <a:rPr sz="2150" b="1" spc="-10" dirty="0">
                <a:solidFill>
                  <a:srgbClr val="917DB7"/>
                </a:solidFill>
                <a:latin typeface="Calibri"/>
                <a:cs typeface="Calibri"/>
              </a:rPr>
              <a:t>РОССИИ»</a:t>
            </a:r>
            <a:endParaRPr sz="2150">
              <a:latin typeface="Calibri"/>
              <a:cs typeface="Calibri"/>
            </a:endParaRPr>
          </a:p>
          <a:p>
            <a:pPr marL="33655" marR="157480">
              <a:lnSpc>
                <a:spcPct val="100000"/>
              </a:lnSpc>
              <a:spcBef>
                <a:spcPts val="114"/>
              </a:spcBef>
            </a:pPr>
            <a:r>
              <a:rPr sz="1600" spc="-5" dirty="0">
                <a:latin typeface="Calibri"/>
                <a:cs typeface="Calibri"/>
              </a:rPr>
              <a:t>развитие </a:t>
            </a:r>
            <a:r>
              <a:rPr sz="1600" spc="-10" dirty="0">
                <a:latin typeface="Calibri"/>
                <a:cs typeface="Calibri"/>
              </a:rPr>
              <a:t>личности ребёнка </a:t>
            </a:r>
            <a:r>
              <a:rPr sz="1600" spc="-5" dirty="0">
                <a:latin typeface="Calibri"/>
                <a:cs typeface="Calibri"/>
              </a:rPr>
              <a:t>на </a:t>
            </a:r>
            <a:r>
              <a:rPr sz="1600" spc="-20" dirty="0">
                <a:latin typeface="Calibri"/>
                <a:cs typeface="Calibri"/>
              </a:rPr>
              <a:t>российских </a:t>
            </a:r>
            <a:r>
              <a:rPr sz="1600" spc="-5" dirty="0">
                <a:latin typeface="Calibri"/>
                <a:cs typeface="Calibri"/>
              </a:rPr>
              <a:t>базовых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национальных </a:t>
            </a:r>
            <a:r>
              <a:rPr sz="1600" spc="-5" dirty="0">
                <a:latin typeface="Calibri"/>
                <a:cs typeface="Calibri"/>
              </a:rPr>
              <a:t>ценностей, </a:t>
            </a:r>
            <a:r>
              <a:rPr sz="1600" spc="-20" dirty="0">
                <a:latin typeface="Calibri"/>
                <a:cs typeface="Calibri"/>
              </a:rPr>
              <a:t>культурных </a:t>
            </a:r>
            <a:r>
              <a:rPr sz="1600" spc="-10" dirty="0">
                <a:latin typeface="Calibri"/>
                <a:cs typeface="Calibri"/>
              </a:rPr>
              <a:t>традиций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многонационального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народа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Российской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Федерации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Calibri"/>
              <a:cs typeface="Calibri"/>
            </a:endParaRPr>
          </a:p>
          <a:p>
            <a:pPr marL="33655">
              <a:lnSpc>
                <a:spcPct val="100000"/>
              </a:lnSpc>
            </a:pPr>
            <a:r>
              <a:rPr sz="2150" b="1" spc="-5" dirty="0">
                <a:solidFill>
                  <a:srgbClr val="917DB7"/>
                </a:solidFill>
                <a:latin typeface="Calibri"/>
                <a:cs typeface="Calibri"/>
              </a:rPr>
              <a:t>ПЕРВЫЙ</a:t>
            </a:r>
            <a:r>
              <a:rPr sz="2150" b="1" spc="-35" dirty="0">
                <a:solidFill>
                  <a:srgbClr val="917DB7"/>
                </a:solidFill>
                <a:latin typeface="Calibri"/>
                <a:cs typeface="Calibri"/>
              </a:rPr>
              <a:t> </a:t>
            </a:r>
            <a:r>
              <a:rPr sz="2150" b="1" spc="-5" dirty="0">
                <a:solidFill>
                  <a:srgbClr val="917DB7"/>
                </a:solidFill>
                <a:latin typeface="Calibri"/>
                <a:cs typeface="Calibri"/>
              </a:rPr>
              <a:t>И</a:t>
            </a:r>
            <a:r>
              <a:rPr sz="2150" b="1" spc="-25" dirty="0">
                <a:solidFill>
                  <a:srgbClr val="917DB7"/>
                </a:solidFill>
                <a:latin typeface="Calibri"/>
                <a:cs typeface="Calibri"/>
              </a:rPr>
              <a:t> ВТОРОЙ</a:t>
            </a:r>
            <a:r>
              <a:rPr sz="2150" b="1" spc="-90" dirty="0">
                <a:solidFill>
                  <a:srgbClr val="917DB7"/>
                </a:solidFill>
                <a:latin typeface="Calibri"/>
                <a:cs typeface="Calibri"/>
              </a:rPr>
              <a:t> </a:t>
            </a:r>
            <a:r>
              <a:rPr sz="2150" b="1" spc="-5" dirty="0">
                <a:solidFill>
                  <a:srgbClr val="917DB7"/>
                </a:solidFill>
                <a:latin typeface="Calibri"/>
                <a:cs typeface="Calibri"/>
              </a:rPr>
              <a:t>КЛАССЫ</a:t>
            </a:r>
            <a:r>
              <a:rPr sz="2150" b="1" spc="-35" dirty="0">
                <a:solidFill>
                  <a:srgbClr val="917DB7"/>
                </a:solidFill>
                <a:latin typeface="Calibri"/>
                <a:cs typeface="Calibri"/>
              </a:rPr>
              <a:t> </a:t>
            </a:r>
            <a:r>
              <a:rPr sz="2150" b="1" spc="-5" dirty="0">
                <a:solidFill>
                  <a:srgbClr val="917DB7"/>
                </a:solidFill>
                <a:latin typeface="Calibri"/>
                <a:cs typeface="Calibri"/>
              </a:rPr>
              <a:t>–</a:t>
            </a:r>
            <a:endParaRPr sz="2150">
              <a:latin typeface="Calibri"/>
              <a:cs typeface="Calibri"/>
            </a:endParaRPr>
          </a:p>
          <a:p>
            <a:pPr marL="33655">
              <a:lnSpc>
                <a:spcPct val="100000"/>
              </a:lnSpc>
              <a:spcBef>
                <a:spcPts val="25"/>
              </a:spcBef>
            </a:pPr>
            <a:r>
              <a:rPr sz="2150" b="1" spc="-15" dirty="0">
                <a:latin typeface="Calibri"/>
                <a:cs typeface="Calibri"/>
              </a:rPr>
              <a:t>ПРИШКОЛЬНЫЕ</a:t>
            </a:r>
            <a:r>
              <a:rPr sz="2150" b="1" spc="-65" dirty="0">
                <a:latin typeface="Calibri"/>
                <a:cs typeface="Calibri"/>
              </a:rPr>
              <a:t> </a:t>
            </a:r>
            <a:r>
              <a:rPr sz="2150" b="1" spc="-10" dirty="0">
                <a:latin typeface="Calibri"/>
                <a:cs typeface="Calibri"/>
              </a:rPr>
              <a:t>ЛАГЕРЯ</a:t>
            </a:r>
            <a:endParaRPr sz="2150">
              <a:latin typeface="Calibri"/>
              <a:cs typeface="Calibri"/>
            </a:endParaRPr>
          </a:p>
          <a:p>
            <a:pPr marL="33655" marR="5080">
              <a:lnSpc>
                <a:spcPct val="100000"/>
              </a:lnSpc>
              <a:spcBef>
                <a:spcPts val="1775"/>
              </a:spcBef>
            </a:pPr>
            <a:r>
              <a:rPr sz="2150" b="1" spc="-10" dirty="0">
                <a:solidFill>
                  <a:srgbClr val="917DB7"/>
                </a:solidFill>
                <a:latin typeface="Calibri"/>
                <a:cs typeface="Calibri"/>
              </a:rPr>
              <a:t>ТРЕТИЙ </a:t>
            </a:r>
            <a:r>
              <a:rPr sz="2150" b="1" spc="-5" dirty="0">
                <a:solidFill>
                  <a:srgbClr val="917DB7"/>
                </a:solidFill>
                <a:latin typeface="Calibri"/>
                <a:cs typeface="Calibri"/>
              </a:rPr>
              <a:t>И </a:t>
            </a:r>
            <a:r>
              <a:rPr sz="2150" b="1" spc="-10" dirty="0">
                <a:solidFill>
                  <a:srgbClr val="917DB7"/>
                </a:solidFill>
                <a:latin typeface="Calibri"/>
                <a:cs typeface="Calibri"/>
              </a:rPr>
              <a:t>ЧЕТВЁРТЫЙ </a:t>
            </a:r>
            <a:r>
              <a:rPr sz="2150" b="1" spc="-5" dirty="0">
                <a:solidFill>
                  <a:srgbClr val="917DB7"/>
                </a:solidFill>
                <a:latin typeface="Calibri"/>
                <a:cs typeface="Calibri"/>
              </a:rPr>
              <a:t>КЛАССЫ – </a:t>
            </a:r>
            <a:r>
              <a:rPr sz="2150" b="1" dirty="0">
                <a:solidFill>
                  <a:srgbClr val="917DB7"/>
                </a:solidFill>
                <a:latin typeface="Calibri"/>
                <a:cs typeface="Calibri"/>
              </a:rPr>
              <a:t> </a:t>
            </a:r>
            <a:r>
              <a:rPr sz="2150" b="1" spc="-10" dirty="0">
                <a:latin typeface="Calibri"/>
                <a:cs typeface="Calibri"/>
              </a:rPr>
              <a:t>РЕГИОНАЛЬНЫЕ</a:t>
            </a:r>
            <a:r>
              <a:rPr sz="2150" b="1" spc="-45" dirty="0">
                <a:latin typeface="Calibri"/>
                <a:cs typeface="Calibri"/>
              </a:rPr>
              <a:t> </a:t>
            </a:r>
            <a:r>
              <a:rPr sz="2150" b="1" spc="-20" dirty="0">
                <a:latin typeface="Calibri"/>
                <a:cs typeface="Calibri"/>
              </a:rPr>
              <a:t>(ЗАГОРОДНЫЕ)</a:t>
            </a:r>
            <a:r>
              <a:rPr sz="2150" b="1" spc="-45" dirty="0">
                <a:latin typeface="Calibri"/>
                <a:cs typeface="Calibri"/>
              </a:rPr>
              <a:t> </a:t>
            </a:r>
            <a:r>
              <a:rPr sz="2150" b="1" spc="-10" dirty="0">
                <a:latin typeface="Calibri"/>
                <a:cs typeface="Calibri"/>
              </a:rPr>
              <a:t>ЛАГЕРЯ</a:t>
            </a:r>
            <a:endParaRPr sz="2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45"/>
              </a:spcBef>
            </a:pPr>
            <a:r>
              <a:rPr sz="2150" b="1" spc="-10" dirty="0">
                <a:solidFill>
                  <a:srgbClr val="917DB7"/>
                </a:solidFill>
                <a:latin typeface="Calibri"/>
                <a:cs typeface="Calibri"/>
              </a:rPr>
              <a:t>ЧЕТВЁРТЫЕ</a:t>
            </a:r>
            <a:r>
              <a:rPr sz="2150" b="1" spc="-70" dirty="0">
                <a:solidFill>
                  <a:srgbClr val="917DB7"/>
                </a:solidFill>
                <a:latin typeface="Calibri"/>
                <a:cs typeface="Calibri"/>
              </a:rPr>
              <a:t> </a:t>
            </a:r>
            <a:r>
              <a:rPr sz="2150" b="1" spc="-15" dirty="0">
                <a:solidFill>
                  <a:srgbClr val="917DB7"/>
                </a:solidFill>
                <a:latin typeface="Calibri"/>
                <a:cs typeface="Calibri"/>
              </a:rPr>
              <a:t>КЛАССЫ,</a:t>
            </a:r>
            <a:r>
              <a:rPr sz="2150" b="1" spc="-50" dirty="0">
                <a:solidFill>
                  <a:srgbClr val="917DB7"/>
                </a:solidFill>
                <a:latin typeface="Calibri"/>
                <a:cs typeface="Calibri"/>
              </a:rPr>
              <a:t> </a:t>
            </a:r>
            <a:r>
              <a:rPr sz="2150" b="1" spc="-5" dirty="0">
                <a:solidFill>
                  <a:srgbClr val="917DB7"/>
                </a:solidFill>
                <a:latin typeface="Calibri"/>
                <a:cs typeface="Calibri"/>
              </a:rPr>
              <a:t>ПРОШЕДШИЕ</a:t>
            </a:r>
            <a:endParaRPr sz="2150">
              <a:latin typeface="Calibri"/>
              <a:cs typeface="Calibri"/>
            </a:endParaRPr>
          </a:p>
          <a:p>
            <a:pPr marL="12700" marR="325120">
              <a:lnSpc>
                <a:spcPts val="2150"/>
              </a:lnSpc>
              <a:spcBef>
                <a:spcPts val="445"/>
              </a:spcBef>
            </a:pPr>
            <a:r>
              <a:rPr sz="2150" b="1" spc="-5" dirty="0">
                <a:solidFill>
                  <a:srgbClr val="917DB7"/>
                </a:solidFill>
                <a:latin typeface="Calibri"/>
                <a:cs typeface="Calibri"/>
              </a:rPr>
              <a:t>4 </a:t>
            </a:r>
            <a:r>
              <a:rPr sz="2150" b="1" spc="-10" dirty="0">
                <a:solidFill>
                  <a:srgbClr val="917DB7"/>
                </a:solidFill>
                <a:latin typeface="Calibri"/>
                <a:cs typeface="Calibri"/>
              </a:rPr>
              <a:t>ТРЕКА </a:t>
            </a:r>
            <a:r>
              <a:rPr sz="2150" b="1" spc="-20" dirty="0">
                <a:solidFill>
                  <a:srgbClr val="917DB7"/>
                </a:solidFill>
                <a:latin typeface="Calibri"/>
                <a:cs typeface="Calibri"/>
              </a:rPr>
              <a:t>ПРОГРАММЫ, </a:t>
            </a:r>
            <a:r>
              <a:rPr sz="1600" spc="-5" dirty="0">
                <a:latin typeface="Calibri"/>
                <a:cs typeface="Calibri"/>
              </a:rPr>
              <a:t>принимают участие </a:t>
            </a:r>
            <a:r>
              <a:rPr sz="1600" spc="-35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федеральном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конкурсе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на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право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участия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810"/>
              </a:lnSpc>
            </a:pPr>
            <a:r>
              <a:rPr sz="1600" spc="-5" dirty="0">
                <a:latin typeface="Calibri"/>
                <a:cs typeface="Calibri"/>
              </a:rPr>
              <a:t>во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всероссийских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сменах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на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базе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ВДЦ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«Орлёнок»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ВДЦ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«Океан»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52032" y="3328415"/>
            <a:ext cx="243839" cy="21640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52032" y="4242815"/>
            <a:ext cx="243839" cy="216407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6365747" y="2921507"/>
            <a:ext cx="5332730" cy="0"/>
          </a:xfrm>
          <a:custGeom>
            <a:avLst/>
            <a:gdLst/>
            <a:ahLst/>
            <a:cxnLst/>
            <a:rect l="l" t="t" r="r" b="b"/>
            <a:pathLst>
              <a:path w="5332730">
                <a:moveTo>
                  <a:pt x="0" y="0"/>
                </a:moveTo>
                <a:lnTo>
                  <a:pt x="5332222" y="0"/>
                </a:lnTo>
              </a:path>
            </a:pathLst>
          </a:custGeom>
          <a:ln w="9144">
            <a:solidFill>
              <a:srgbClr val="917D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7101331" y="182372"/>
            <a:ext cx="3825875" cy="891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850">
              <a:lnSpc>
                <a:spcPct val="1183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917DB7"/>
                </a:solidFill>
                <a:latin typeface="Calibri"/>
                <a:cs typeface="Calibri"/>
              </a:rPr>
              <a:t>РЕАЛИЗАЦИЯ ПРОГРАММЫ </a:t>
            </a:r>
            <a:r>
              <a:rPr sz="2400" b="1" spc="-530" dirty="0">
                <a:solidFill>
                  <a:srgbClr val="917DB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17DB7"/>
                </a:solidFill>
                <a:latin typeface="Calibri"/>
                <a:cs typeface="Calibri"/>
              </a:rPr>
              <a:t>В</a:t>
            </a:r>
            <a:r>
              <a:rPr sz="2400" b="1" spc="-55" dirty="0">
                <a:solidFill>
                  <a:srgbClr val="917DB7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917DB7"/>
                </a:solidFill>
                <a:latin typeface="Calibri"/>
                <a:cs typeface="Calibri"/>
              </a:rPr>
              <a:t>ПЕРИОД</a:t>
            </a:r>
            <a:r>
              <a:rPr sz="2400" b="1" spc="-100" dirty="0">
                <a:solidFill>
                  <a:srgbClr val="917DB7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917DB7"/>
                </a:solidFill>
                <a:latin typeface="Calibri"/>
                <a:cs typeface="Calibri"/>
              </a:rPr>
              <a:t>ЛЕТНИХ</a:t>
            </a:r>
            <a:r>
              <a:rPr sz="2400" b="1" spc="-65" dirty="0">
                <a:solidFill>
                  <a:srgbClr val="917DB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17DB7"/>
                </a:solidFill>
                <a:latin typeface="Calibri"/>
                <a:cs typeface="Calibri"/>
              </a:rPr>
              <a:t>КАНИКУЛ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42888" y="5111496"/>
            <a:ext cx="243839" cy="2194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23"/>
            <a:ext cx="8275484" cy="208611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231635" y="5481828"/>
            <a:ext cx="646430" cy="632460"/>
            <a:chOff x="6231635" y="5481828"/>
            <a:chExt cx="646430" cy="632460"/>
          </a:xfrm>
        </p:grpSpPr>
        <p:sp>
          <p:nvSpPr>
            <p:cNvPr id="4" name="object 4"/>
            <p:cNvSpPr/>
            <p:nvPr/>
          </p:nvSpPr>
          <p:spPr>
            <a:xfrm>
              <a:off x="6231635" y="5481828"/>
              <a:ext cx="646430" cy="632460"/>
            </a:xfrm>
            <a:custGeom>
              <a:avLst/>
              <a:gdLst/>
              <a:ahLst/>
              <a:cxnLst/>
              <a:rect l="l" t="t" r="r" b="b"/>
              <a:pathLst>
                <a:path w="646429" h="632460">
                  <a:moveTo>
                    <a:pt x="323088" y="0"/>
                  </a:moveTo>
                  <a:lnTo>
                    <a:pt x="275344" y="3428"/>
                  </a:lnTo>
                  <a:lnTo>
                    <a:pt x="229776" y="13388"/>
                  </a:lnTo>
                  <a:lnTo>
                    <a:pt x="186882" y="29390"/>
                  </a:lnTo>
                  <a:lnTo>
                    <a:pt x="147163" y="50946"/>
                  </a:lnTo>
                  <a:lnTo>
                    <a:pt x="111119" y="77565"/>
                  </a:lnTo>
                  <a:lnTo>
                    <a:pt x="79248" y="108759"/>
                  </a:lnTo>
                  <a:lnTo>
                    <a:pt x="52051" y="144038"/>
                  </a:lnTo>
                  <a:lnTo>
                    <a:pt x="30028" y="182914"/>
                  </a:lnTo>
                  <a:lnTo>
                    <a:pt x="13679" y="224898"/>
                  </a:lnTo>
                  <a:lnTo>
                    <a:pt x="3503" y="269499"/>
                  </a:lnTo>
                  <a:lnTo>
                    <a:pt x="0" y="316230"/>
                  </a:lnTo>
                  <a:lnTo>
                    <a:pt x="3503" y="362960"/>
                  </a:lnTo>
                  <a:lnTo>
                    <a:pt x="13679" y="407561"/>
                  </a:lnTo>
                  <a:lnTo>
                    <a:pt x="30028" y="449545"/>
                  </a:lnTo>
                  <a:lnTo>
                    <a:pt x="52051" y="488421"/>
                  </a:lnTo>
                  <a:lnTo>
                    <a:pt x="79248" y="523700"/>
                  </a:lnTo>
                  <a:lnTo>
                    <a:pt x="111119" y="554894"/>
                  </a:lnTo>
                  <a:lnTo>
                    <a:pt x="147163" y="581513"/>
                  </a:lnTo>
                  <a:lnTo>
                    <a:pt x="186882" y="603069"/>
                  </a:lnTo>
                  <a:lnTo>
                    <a:pt x="229776" y="619071"/>
                  </a:lnTo>
                  <a:lnTo>
                    <a:pt x="275344" y="629031"/>
                  </a:lnTo>
                  <a:lnTo>
                    <a:pt x="323088" y="632460"/>
                  </a:lnTo>
                  <a:lnTo>
                    <a:pt x="370831" y="629031"/>
                  </a:lnTo>
                  <a:lnTo>
                    <a:pt x="416399" y="619071"/>
                  </a:lnTo>
                  <a:lnTo>
                    <a:pt x="459293" y="603069"/>
                  </a:lnTo>
                  <a:lnTo>
                    <a:pt x="499012" y="581513"/>
                  </a:lnTo>
                  <a:lnTo>
                    <a:pt x="535056" y="554894"/>
                  </a:lnTo>
                  <a:lnTo>
                    <a:pt x="566927" y="523700"/>
                  </a:lnTo>
                  <a:lnTo>
                    <a:pt x="594124" y="488421"/>
                  </a:lnTo>
                  <a:lnTo>
                    <a:pt x="616147" y="449545"/>
                  </a:lnTo>
                  <a:lnTo>
                    <a:pt x="632496" y="407561"/>
                  </a:lnTo>
                  <a:lnTo>
                    <a:pt x="642672" y="362960"/>
                  </a:lnTo>
                  <a:lnTo>
                    <a:pt x="646175" y="316230"/>
                  </a:lnTo>
                  <a:lnTo>
                    <a:pt x="642672" y="269499"/>
                  </a:lnTo>
                  <a:lnTo>
                    <a:pt x="632496" y="224898"/>
                  </a:lnTo>
                  <a:lnTo>
                    <a:pt x="616147" y="182914"/>
                  </a:lnTo>
                  <a:lnTo>
                    <a:pt x="594124" y="144038"/>
                  </a:lnTo>
                  <a:lnTo>
                    <a:pt x="566927" y="108759"/>
                  </a:lnTo>
                  <a:lnTo>
                    <a:pt x="535056" y="77565"/>
                  </a:lnTo>
                  <a:lnTo>
                    <a:pt x="499012" y="50946"/>
                  </a:lnTo>
                  <a:lnTo>
                    <a:pt x="459293" y="29390"/>
                  </a:lnTo>
                  <a:lnTo>
                    <a:pt x="416399" y="13388"/>
                  </a:lnTo>
                  <a:lnTo>
                    <a:pt x="370831" y="3428"/>
                  </a:lnTo>
                  <a:lnTo>
                    <a:pt x="323088" y="0"/>
                  </a:lnTo>
                  <a:close/>
                </a:path>
              </a:pathLst>
            </a:custGeom>
            <a:solidFill>
              <a:srgbClr val="917E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80403" y="5533644"/>
              <a:ext cx="548640" cy="521334"/>
            </a:xfrm>
            <a:custGeom>
              <a:avLst/>
              <a:gdLst/>
              <a:ahLst/>
              <a:cxnLst/>
              <a:rect l="l" t="t" r="r" b="b"/>
              <a:pathLst>
                <a:path w="548640" h="521335">
                  <a:moveTo>
                    <a:pt x="274320" y="0"/>
                  </a:moveTo>
                  <a:lnTo>
                    <a:pt x="225008" y="4198"/>
                  </a:lnTo>
                  <a:lnTo>
                    <a:pt x="178597" y="16303"/>
                  </a:lnTo>
                  <a:lnTo>
                    <a:pt x="135861" y="35579"/>
                  </a:lnTo>
                  <a:lnTo>
                    <a:pt x="97575" y="61290"/>
                  </a:lnTo>
                  <a:lnTo>
                    <a:pt x="64513" y="92699"/>
                  </a:lnTo>
                  <a:lnTo>
                    <a:pt x="37450" y="129071"/>
                  </a:lnTo>
                  <a:lnTo>
                    <a:pt x="17161" y="169670"/>
                  </a:lnTo>
                  <a:lnTo>
                    <a:pt x="4419" y="213759"/>
                  </a:lnTo>
                  <a:lnTo>
                    <a:pt x="0" y="260603"/>
                  </a:lnTo>
                  <a:lnTo>
                    <a:pt x="4419" y="307448"/>
                  </a:lnTo>
                  <a:lnTo>
                    <a:pt x="17161" y="351537"/>
                  </a:lnTo>
                  <a:lnTo>
                    <a:pt x="37450" y="392136"/>
                  </a:lnTo>
                  <a:lnTo>
                    <a:pt x="64513" y="428508"/>
                  </a:lnTo>
                  <a:lnTo>
                    <a:pt x="97575" y="459917"/>
                  </a:lnTo>
                  <a:lnTo>
                    <a:pt x="135861" y="485628"/>
                  </a:lnTo>
                  <a:lnTo>
                    <a:pt x="178597" y="504904"/>
                  </a:lnTo>
                  <a:lnTo>
                    <a:pt x="225008" y="517009"/>
                  </a:lnTo>
                  <a:lnTo>
                    <a:pt x="274320" y="521207"/>
                  </a:lnTo>
                  <a:lnTo>
                    <a:pt x="323631" y="517009"/>
                  </a:lnTo>
                  <a:lnTo>
                    <a:pt x="370042" y="504904"/>
                  </a:lnTo>
                  <a:lnTo>
                    <a:pt x="412778" y="485628"/>
                  </a:lnTo>
                  <a:lnTo>
                    <a:pt x="451064" y="459917"/>
                  </a:lnTo>
                  <a:lnTo>
                    <a:pt x="484126" y="428508"/>
                  </a:lnTo>
                  <a:lnTo>
                    <a:pt x="511189" y="392136"/>
                  </a:lnTo>
                  <a:lnTo>
                    <a:pt x="531478" y="351537"/>
                  </a:lnTo>
                  <a:lnTo>
                    <a:pt x="544220" y="307448"/>
                  </a:lnTo>
                  <a:lnTo>
                    <a:pt x="548640" y="260603"/>
                  </a:lnTo>
                  <a:lnTo>
                    <a:pt x="544220" y="213759"/>
                  </a:lnTo>
                  <a:lnTo>
                    <a:pt x="531478" y="169670"/>
                  </a:lnTo>
                  <a:lnTo>
                    <a:pt x="511189" y="129071"/>
                  </a:lnTo>
                  <a:lnTo>
                    <a:pt x="484126" y="92699"/>
                  </a:lnTo>
                  <a:lnTo>
                    <a:pt x="451064" y="61290"/>
                  </a:lnTo>
                  <a:lnTo>
                    <a:pt x="412778" y="35579"/>
                  </a:lnTo>
                  <a:lnTo>
                    <a:pt x="370042" y="16303"/>
                  </a:lnTo>
                  <a:lnTo>
                    <a:pt x="323631" y="4198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908" y="178307"/>
            <a:ext cx="1740408" cy="8001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05052" y="1104137"/>
            <a:ext cx="4745990" cy="3511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b="1" dirty="0">
                <a:latin typeface="Calibri"/>
                <a:cs typeface="Calibri"/>
              </a:rPr>
              <a:t>РОЛЬ</a:t>
            </a:r>
            <a:r>
              <a:rPr sz="2100" b="1" spc="3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СТАРШЕКЛАССНИКА-НАСТАВНИКА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54048" y="1430274"/>
            <a:ext cx="4047490" cy="3511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b="1" spc="2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1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b="1" spc="5" dirty="0">
                <a:solidFill>
                  <a:srgbClr val="FFFFFF"/>
                </a:solidFill>
                <a:latin typeface="Calibri"/>
                <a:cs typeface="Calibri"/>
              </a:rPr>
              <a:t>ПРОГРАММЕ</a:t>
            </a:r>
            <a:r>
              <a:rPr sz="21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b="1" spc="-20" dirty="0">
                <a:solidFill>
                  <a:srgbClr val="FFFFFF"/>
                </a:solidFill>
                <a:latin typeface="Calibri"/>
                <a:cs typeface="Calibri"/>
              </a:rPr>
              <a:t>«ОРЛЯТА</a:t>
            </a:r>
            <a:r>
              <a:rPr sz="21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b="1" spc="10" dirty="0">
                <a:solidFill>
                  <a:srgbClr val="FFFFFF"/>
                </a:solidFill>
                <a:latin typeface="Calibri"/>
                <a:cs typeface="Calibri"/>
              </a:rPr>
              <a:t>РОССИИ»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71993" y="1610994"/>
            <a:ext cx="4057650" cy="6775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10160" algn="r">
              <a:lnSpc>
                <a:spcPct val="100000"/>
              </a:lnSpc>
              <a:spcBef>
                <a:spcPts val="135"/>
              </a:spcBef>
            </a:pPr>
            <a:r>
              <a:rPr sz="2100" b="1" spc="15" dirty="0">
                <a:solidFill>
                  <a:srgbClr val="917EB7"/>
                </a:solidFill>
                <a:latin typeface="Calibri"/>
                <a:cs typeface="Calibri"/>
              </a:rPr>
              <a:t>Наставники</a:t>
            </a:r>
            <a:r>
              <a:rPr sz="2100" b="1" spc="-25" dirty="0">
                <a:solidFill>
                  <a:srgbClr val="917EB7"/>
                </a:solidFill>
                <a:latin typeface="Calibri"/>
                <a:cs typeface="Calibri"/>
              </a:rPr>
              <a:t> </a:t>
            </a:r>
            <a:r>
              <a:rPr sz="2100" b="1" spc="15" dirty="0">
                <a:solidFill>
                  <a:srgbClr val="917EB7"/>
                </a:solidFill>
                <a:latin typeface="Calibri"/>
                <a:cs typeface="Calibri"/>
              </a:rPr>
              <a:t>–</a:t>
            </a:r>
            <a:r>
              <a:rPr sz="2100" b="1" spc="-5" dirty="0">
                <a:solidFill>
                  <a:srgbClr val="917EB7"/>
                </a:solidFill>
                <a:latin typeface="Calibri"/>
                <a:cs typeface="Calibri"/>
              </a:rPr>
              <a:t> </a:t>
            </a:r>
            <a:r>
              <a:rPr sz="2100" b="1" spc="15" dirty="0">
                <a:latin typeface="Calibri"/>
                <a:cs typeface="Calibri"/>
              </a:rPr>
              <a:t>активные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15" dirty="0">
                <a:latin typeface="Calibri"/>
                <a:cs typeface="Calibri"/>
              </a:rPr>
              <a:t>участники</a:t>
            </a:r>
            <a:endParaRPr sz="21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50"/>
              </a:spcBef>
            </a:pPr>
            <a:r>
              <a:rPr sz="2100" spc="15" dirty="0">
                <a:latin typeface="Calibri"/>
                <a:cs typeface="Calibri"/>
              </a:rPr>
              <a:t>Программы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69976" y="4911852"/>
            <a:ext cx="803275" cy="1409700"/>
            <a:chOff x="569976" y="4911852"/>
            <a:chExt cx="803275" cy="140970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1610" y="5679948"/>
              <a:ext cx="801513" cy="64160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9976" y="4911852"/>
              <a:ext cx="755904" cy="83820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421383" y="2273935"/>
            <a:ext cx="4869815" cy="38544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b="1" spc="10" dirty="0">
                <a:latin typeface="Calibri"/>
                <a:cs typeface="Calibri"/>
              </a:rPr>
              <a:t>Основные</a:t>
            </a:r>
            <a:r>
              <a:rPr sz="2100" b="1" spc="-20" dirty="0">
                <a:latin typeface="Calibri"/>
                <a:cs typeface="Calibri"/>
              </a:rPr>
              <a:t> </a:t>
            </a:r>
            <a:r>
              <a:rPr sz="2100" b="1" spc="15" dirty="0">
                <a:latin typeface="Calibri"/>
                <a:cs typeface="Calibri"/>
              </a:rPr>
              <a:t>задачи</a:t>
            </a:r>
            <a:r>
              <a:rPr sz="2100" b="1" spc="-20" dirty="0">
                <a:latin typeface="Calibri"/>
                <a:cs typeface="Calibri"/>
              </a:rPr>
              <a:t> </a:t>
            </a:r>
            <a:r>
              <a:rPr sz="2100" b="1" spc="10" dirty="0">
                <a:latin typeface="Calibri"/>
                <a:cs typeface="Calibri"/>
              </a:rPr>
              <a:t>наставника: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50">
              <a:latin typeface="Calibri"/>
              <a:cs typeface="Calibri"/>
            </a:endParaRPr>
          </a:p>
          <a:p>
            <a:pPr marL="317500" indent="-304800">
              <a:lnSpc>
                <a:spcPct val="100000"/>
              </a:lnSpc>
              <a:buAutoNum type="arabicPeriod"/>
              <a:tabLst>
                <a:tab pos="316865" algn="l"/>
                <a:tab pos="317500" algn="l"/>
              </a:tabLst>
            </a:pPr>
            <a:r>
              <a:rPr sz="1600" spc="-5" dirty="0">
                <a:latin typeface="Calibri"/>
                <a:cs typeface="Calibri"/>
              </a:rPr>
              <a:t>Стать участником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профессионального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сообщества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Calibri"/>
              <a:buAutoNum type="arabicPeriod"/>
            </a:pPr>
            <a:endParaRPr sz="1500">
              <a:latin typeface="Calibri"/>
              <a:cs typeface="Calibri"/>
            </a:endParaRPr>
          </a:p>
          <a:p>
            <a:pPr marL="317500" indent="-304800">
              <a:lnSpc>
                <a:spcPct val="100000"/>
              </a:lnSpc>
              <a:buAutoNum type="arabicPeriod"/>
              <a:tabLst>
                <a:tab pos="316865" algn="l"/>
                <a:tab pos="317500" algn="l"/>
              </a:tabLst>
            </a:pPr>
            <a:r>
              <a:rPr sz="1600" spc="-10" dirty="0">
                <a:latin typeface="Calibri"/>
                <a:cs typeface="Calibri"/>
              </a:rPr>
              <a:t>Получить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новые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знания и</a:t>
            </a:r>
            <a:r>
              <a:rPr sz="1600" spc="-10" dirty="0">
                <a:latin typeface="Calibri"/>
                <a:cs typeface="Calibri"/>
              </a:rPr>
              <a:t> умения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endParaRPr sz="1550">
              <a:latin typeface="Calibri"/>
              <a:cs typeface="Calibri"/>
            </a:endParaRPr>
          </a:p>
          <a:p>
            <a:pPr marL="317500" indent="-304800">
              <a:lnSpc>
                <a:spcPct val="100000"/>
              </a:lnSpc>
              <a:buAutoNum type="arabicPeriod"/>
              <a:tabLst>
                <a:tab pos="316865" algn="l"/>
                <a:tab pos="317500" algn="l"/>
              </a:tabLst>
            </a:pPr>
            <a:r>
              <a:rPr sz="1600" spc="-5" dirty="0">
                <a:latin typeface="Calibri"/>
                <a:cs typeface="Calibri"/>
              </a:rPr>
              <a:t>Развить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лидерские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коммуникативные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качества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Calibri"/>
              <a:buAutoNum type="arabicPeriod"/>
            </a:pPr>
            <a:endParaRPr sz="1500">
              <a:latin typeface="Calibri"/>
              <a:cs typeface="Calibri"/>
            </a:endParaRPr>
          </a:p>
          <a:p>
            <a:pPr marL="317500" indent="-304800">
              <a:lnSpc>
                <a:spcPct val="100000"/>
              </a:lnSpc>
              <a:buAutoNum type="arabicPeriod"/>
              <a:tabLst>
                <a:tab pos="316865" algn="l"/>
                <a:tab pos="317500" algn="l"/>
              </a:tabLst>
            </a:pPr>
            <a:r>
              <a:rPr sz="1600" spc="-10" dirty="0">
                <a:latin typeface="Calibri"/>
                <a:cs typeface="Calibri"/>
              </a:rPr>
              <a:t>Получить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навыки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организации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детского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коллектива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Calibri"/>
              <a:buAutoNum type="arabicPeriod"/>
            </a:pPr>
            <a:endParaRPr sz="1500">
              <a:latin typeface="Calibri"/>
              <a:cs typeface="Calibri"/>
            </a:endParaRPr>
          </a:p>
          <a:p>
            <a:pPr marL="317500" indent="-3048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16865" algn="l"/>
                <a:tab pos="317500" algn="l"/>
              </a:tabLst>
            </a:pPr>
            <a:r>
              <a:rPr sz="1600" spc="-10" dirty="0">
                <a:latin typeface="Calibri"/>
                <a:cs typeface="Calibri"/>
              </a:rPr>
              <a:t>Внести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свой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личный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вклад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развитие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нашей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страны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0460735" y="286511"/>
            <a:ext cx="1173480" cy="1144905"/>
            <a:chOff x="10460735" y="286511"/>
            <a:chExt cx="1173480" cy="1144905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14659" y="286511"/>
              <a:ext cx="1019555" cy="101955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460735" y="922020"/>
              <a:ext cx="521334" cy="509270"/>
            </a:xfrm>
            <a:custGeom>
              <a:avLst/>
              <a:gdLst/>
              <a:ahLst/>
              <a:cxnLst/>
              <a:rect l="l" t="t" r="r" b="b"/>
              <a:pathLst>
                <a:path w="521334" h="509269">
                  <a:moveTo>
                    <a:pt x="260604" y="0"/>
                  </a:moveTo>
                  <a:lnTo>
                    <a:pt x="213769" y="4099"/>
                  </a:lnTo>
                  <a:lnTo>
                    <a:pt x="169685" y="15919"/>
                  </a:lnTo>
                  <a:lnTo>
                    <a:pt x="129088" y="34741"/>
                  </a:lnTo>
                  <a:lnTo>
                    <a:pt x="92715" y="59847"/>
                  </a:lnTo>
                  <a:lnTo>
                    <a:pt x="61302" y="90520"/>
                  </a:lnTo>
                  <a:lnTo>
                    <a:pt x="35588" y="126040"/>
                  </a:lnTo>
                  <a:lnTo>
                    <a:pt x="16308" y="165690"/>
                  </a:lnTo>
                  <a:lnTo>
                    <a:pt x="4199" y="208752"/>
                  </a:lnTo>
                  <a:lnTo>
                    <a:pt x="0" y="254507"/>
                  </a:lnTo>
                  <a:lnTo>
                    <a:pt x="4199" y="300263"/>
                  </a:lnTo>
                  <a:lnTo>
                    <a:pt x="16308" y="343325"/>
                  </a:lnTo>
                  <a:lnTo>
                    <a:pt x="35588" y="382975"/>
                  </a:lnTo>
                  <a:lnTo>
                    <a:pt x="61302" y="418495"/>
                  </a:lnTo>
                  <a:lnTo>
                    <a:pt x="92715" y="449168"/>
                  </a:lnTo>
                  <a:lnTo>
                    <a:pt x="129088" y="474274"/>
                  </a:lnTo>
                  <a:lnTo>
                    <a:pt x="169685" y="493096"/>
                  </a:lnTo>
                  <a:lnTo>
                    <a:pt x="213769" y="504916"/>
                  </a:lnTo>
                  <a:lnTo>
                    <a:pt x="260604" y="509015"/>
                  </a:lnTo>
                  <a:lnTo>
                    <a:pt x="307438" y="504916"/>
                  </a:lnTo>
                  <a:lnTo>
                    <a:pt x="351522" y="493096"/>
                  </a:lnTo>
                  <a:lnTo>
                    <a:pt x="392119" y="474274"/>
                  </a:lnTo>
                  <a:lnTo>
                    <a:pt x="428492" y="449168"/>
                  </a:lnTo>
                  <a:lnTo>
                    <a:pt x="459905" y="418495"/>
                  </a:lnTo>
                  <a:lnTo>
                    <a:pt x="485619" y="382975"/>
                  </a:lnTo>
                  <a:lnTo>
                    <a:pt x="504899" y="343325"/>
                  </a:lnTo>
                  <a:lnTo>
                    <a:pt x="517008" y="300263"/>
                  </a:lnTo>
                  <a:lnTo>
                    <a:pt x="521208" y="254507"/>
                  </a:lnTo>
                  <a:lnTo>
                    <a:pt x="517008" y="208752"/>
                  </a:lnTo>
                  <a:lnTo>
                    <a:pt x="504899" y="165690"/>
                  </a:lnTo>
                  <a:lnTo>
                    <a:pt x="485619" y="126040"/>
                  </a:lnTo>
                  <a:lnTo>
                    <a:pt x="459905" y="90520"/>
                  </a:lnTo>
                  <a:lnTo>
                    <a:pt x="428492" y="59847"/>
                  </a:lnTo>
                  <a:lnTo>
                    <a:pt x="392119" y="34741"/>
                  </a:lnTo>
                  <a:lnTo>
                    <a:pt x="351522" y="15919"/>
                  </a:lnTo>
                  <a:lnTo>
                    <a:pt x="307438" y="4099"/>
                  </a:lnTo>
                  <a:lnTo>
                    <a:pt x="260604" y="0"/>
                  </a:lnTo>
                  <a:close/>
                </a:path>
              </a:pathLst>
            </a:custGeom>
            <a:solidFill>
              <a:srgbClr val="917E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6806183" y="6015228"/>
            <a:ext cx="749935" cy="734695"/>
            <a:chOff x="6806183" y="6015228"/>
            <a:chExt cx="749935" cy="734695"/>
          </a:xfrm>
        </p:grpSpPr>
        <p:sp>
          <p:nvSpPr>
            <p:cNvPr id="18" name="object 18"/>
            <p:cNvSpPr/>
            <p:nvPr/>
          </p:nvSpPr>
          <p:spPr>
            <a:xfrm>
              <a:off x="6806183" y="6015228"/>
              <a:ext cx="749935" cy="734695"/>
            </a:xfrm>
            <a:custGeom>
              <a:avLst/>
              <a:gdLst/>
              <a:ahLst/>
              <a:cxnLst/>
              <a:rect l="l" t="t" r="r" b="b"/>
              <a:pathLst>
                <a:path w="749934" h="734695">
                  <a:moveTo>
                    <a:pt x="374904" y="0"/>
                  </a:moveTo>
                  <a:lnTo>
                    <a:pt x="327885" y="2861"/>
                  </a:lnTo>
                  <a:lnTo>
                    <a:pt x="282607" y="11217"/>
                  </a:lnTo>
                  <a:lnTo>
                    <a:pt x="239421" y="24722"/>
                  </a:lnTo>
                  <a:lnTo>
                    <a:pt x="198679" y="43033"/>
                  </a:lnTo>
                  <a:lnTo>
                    <a:pt x="160732" y="65805"/>
                  </a:lnTo>
                  <a:lnTo>
                    <a:pt x="125932" y="92694"/>
                  </a:lnTo>
                  <a:lnTo>
                    <a:pt x="94632" y="123356"/>
                  </a:lnTo>
                  <a:lnTo>
                    <a:pt x="67182" y="157447"/>
                  </a:lnTo>
                  <a:lnTo>
                    <a:pt x="43934" y="194622"/>
                  </a:lnTo>
                  <a:lnTo>
                    <a:pt x="25240" y="234537"/>
                  </a:lnTo>
                  <a:lnTo>
                    <a:pt x="11452" y="276849"/>
                  </a:lnTo>
                  <a:lnTo>
                    <a:pt x="2921" y="321212"/>
                  </a:lnTo>
                  <a:lnTo>
                    <a:pt x="0" y="367284"/>
                  </a:lnTo>
                  <a:lnTo>
                    <a:pt x="2921" y="413355"/>
                  </a:lnTo>
                  <a:lnTo>
                    <a:pt x="11452" y="457718"/>
                  </a:lnTo>
                  <a:lnTo>
                    <a:pt x="25240" y="500030"/>
                  </a:lnTo>
                  <a:lnTo>
                    <a:pt x="43934" y="539945"/>
                  </a:lnTo>
                  <a:lnTo>
                    <a:pt x="67182" y="577120"/>
                  </a:lnTo>
                  <a:lnTo>
                    <a:pt x="94632" y="611211"/>
                  </a:lnTo>
                  <a:lnTo>
                    <a:pt x="125932" y="641873"/>
                  </a:lnTo>
                  <a:lnTo>
                    <a:pt x="160732" y="668762"/>
                  </a:lnTo>
                  <a:lnTo>
                    <a:pt x="198679" y="691534"/>
                  </a:lnTo>
                  <a:lnTo>
                    <a:pt x="239421" y="709845"/>
                  </a:lnTo>
                  <a:lnTo>
                    <a:pt x="282607" y="723350"/>
                  </a:lnTo>
                  <a:lnTo>
                    <a:pt x="327885" y="731706"/>
                  </a:lnTo>
                  <a:lnTo>
                    <a:pt x="374904" y="734568"/>
                  </a:lnTo>
                  <a:lnTo>
                    <a:pt x="421922" y="731706"/>
                  </a:lnTo>
                  <a:lnTo>
                    <a:pt x="467200" y="723350"/>
                  </a:lnTo>
                  <a:lnTo>
                    <a:pt x="510386" y="709845"/>
                  </a:lnTo>
                  <a:lnTo>
                    <a:pt x="551128" y="691534"/>
                  </a:lnTo>
                  <a:lnTo>
                    <a:pt x="589075" y="668762"/>
                  </a:lnTo>
                  <a:lnTo>
                    <a:pt x="623875" y="641873"/>
                  </a:lnTo>
                  <a:lnTo>
                    <a:pt x="655175" y="611211"/>
                  </a:lnTo>
                  <a:lnTo>
                    <a:pt x="682625" y="577120"/>
                  </a:lnTo>
                  <a:lnTo>
                    <a:pt x="705873" y="539945"/>
                  </a:lnTo>
                  <a:lnTo>
                    <a:pt x="724567" y="500030"/>
                  </a:lnTo>
                  <a:lnTo>
                    <a:pt x="738355" y="457718"/>
                  </a:lnTo>
                  <a:lnTo>
                    <a:pt x="746886" y="413355"/>
                  </a:lnTo>
                  <a:lnTo>
                    <a:pt x="749808" y="367284"/>
                  </a:lnTo>
                  <a:lnTo>
                    <a:pt x="746886" y="321212"/>
                  </a:lnTo>
                  <a:lnTo>
                    <a:pt x="738355" y="276849"/>
                  </a:lnTo>
                  <a:lnTo>
                    <a:pt x="724567" y="234537"/>
                  </a:lnTo>
                  <a:lnTo>
                    <a:pt x="705873" y="194622"/>
                  </a:lnTo>
                  <a:lnTo>
                    <a:pt x="682625" y="157447"/>
                  </a:lnTo>
                  <a:lnTo>
                    <a:pt x="655175" y="123356"/>
                  </a:lnTo>
                  <a:lnTo>
                    <a:pt x="623875" y="92694"/>
                  </a:lnTo>
                  <a:lnTo>
                    <a:pt x="589075" y="65805"/>
                  </a:lnTo>
                  <a:lnTo>
                    <a:pt x="551128" y="43033"/>
                  </a:lnTo>
                  <a:lnTo>
                    <a:pt x="510386" y="24722"/>
                  </a:lnTo>
                  <a:lnTo>
                    <a:pt x="467200" y="11217"/>
                  </a:lnTo>
                  <a:lnTo>
                    <a:pt x="421922" y="2861"/>
                  </a:lnTo>
                  <a:lnTo>
                    <a:pt x="374904" y="0"/>
                  </a:lnTo>
                  <a:close/>
                </a:path>
              </a:pathLst>
            </a:custGeom>
            <a:solidFill>
              <a:srgbClr val="917E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862571" y="6074664"/>
              <a:ext cx="637540" cy="605155"/>
            </a:xfrm>
            <a:custGeom>
              <a:avLst/>
              <a:gdLst/>
              <a:ahLst/>
              <a:cxnLst/>
              <a:rect l="l" t="t" r="r" b="b"/>
              <a:pathLst>
                <a:path w="637540" h="605154">
                  <a:moveTo>
                    <a:pt x="318516" y="0"/>
                  </a:moveTo>
                  <a:lnTo>
                    <a:pt x="271451" y="3280"/>
                  </a:lnTo>
                  <a:lnTo>
                    <a:pt x="226530" y="12808"/>
                  </a:lnTo>
                  <a:lnTo>
                    <a:pt x="184244" y="28117"/>
                  </a:lnTo>
                  <a:lnTo>
                    <a:pt x="145088" y="48738"/>
                  </a:lnTo>
                  <a:lnTo>
                    <a:pt x="109552" y="74203"/>
                  </a:lnTo>
                  <a:lnTo>
                    <a:pt x="78132" y="104044"/>
                  </a:lnTo>
                  <a:lnTo>
                    <a:pt x="51319" y="137794"/>
                  </a:lnTo>
                  <a:lnTo>
                    <a:pt x="29606" y="174984"/>
                  </a:lnTo>
                  <a:lnTo>
                    <a:pt x="13486" y="215145"/>
                  </a:lnTo>
                  <a:lnTo>
                    <a:pt x="3453" y="257811"/>
                  </a:lnTo>
                  <a:lnTo>
                    <a:pt x="0" y="302514"/>
                  </a:lnTo>
                  <a:lnTo>
                    <a:pt x="3453" y="347216"/>
                  </a:lnTo>
                  <a:lnTo>
                    <a:pt x="13486" y="389882"/>
                  </a:lnTo>
                  <a:lnTo>
                    <a:pt x="29606" y="430043"/>
                  </a:lnTo>
                  <a:lnTo>
                    <a:pt x="51319" y="467233"/>
                  </a:lnTo>
                  <a:lnTo>
                    <a:pt x="78132" y="500983"/>
                  </a:lnTo>
                  <a:lnTo>
                    <a:pt x="109552" y="530824"/>
                  </a:lnTo>
                  <a:lnTo>
                    <a:pt x="145088" y="556289"/>
                  </a:lnTo>
                  <a:lnTo>
                    <a:pt x="184244" y="576910"/>
                  </a:lnTo>
                  <a:lnTo>
                    <a:pt x="226530" y="592219"/>
                  </a:lnTo>
                  <a:lnTo>
                    <a:pt x="271451" y="601747"/>
                  </a:lnTo>
                  <a:lnTo>
                    <a:pt x="318516" y="605028"/>
                  </a:lnTo>
                  <a:lnTo>
                    <a:pt x="365580" y="601747"/>
                  </a:lnTo>
                  <a:lnTo>
                    <a:pt x="410501" y="592219"/>
                  </a:lnTo>
                  <a:lnTo>
                    <a:pt x="452787" y="576910"/>
                  </a:lnTo>
                  <a:lnTo>
                    <a:pt x="491943" y="556289"/>
                  </a:lnTo>
                  <a:lnTo>
                    <a:pt x="527479" y="530824"/>
                  </a:lnTo>
                  <a:lnTo>
                    <a:pt x="558899" y="500983"/>
                  </a:lnTo>
                  <a:lnTo>
                    <a:pt x="585712" y="467233"/>
                  </a:lnTo>
                  <a:lnTo>
                    <a:pt x="607425" y="430043"/>
                  </a:lnTo>
                  <a:lnTo>
                    <a:pt x="623545" y="389882"/>
                  </a:lnTo>
                  <a:lnTo>
                    <a:pt x="633578" y="347216"/>
                  </a:lnTo>
                  <a:lnTo>
                    <a:pt x="637031" y="302514"/>
                  </a:lnTo>
                  <a:lnTo>
                    <a:pt x="633578" y="257811"/>
                  </a:lnTo>
                  <a:lnTo>
                    <a:pt x="623545" y="215145"/>
                  </a:lnTo>
                  <a:lnTo>
                    <a:pt x="607425" y="174984"/>
                  </a:lnTo>
                  <a:lnTo>
                    <a:pt x="585712" y="137794"/>
                  </a:lnTo>
                  <a:lnTo>
                    <a:pt x="558899" y="104044"/>
                  </a:lnTo>
                  <a:lnTo>
                    <a:pt x="527479" y="74203"/>
                  </a:lnTo>
                  <a:lnTo>
                    <a:pt x="491943" y="48738"/>
                  </a:lnTo>
                  <a:lnTo>
                    <a:pt x="452787" y="28117"/>
                  </a:lnTo>
                  <a:lnTo>
                    <a:pt x="410501" y="12808"/>
                  </a:lnTo>
                  <a:lnTo>
                    <a:pt x="365580" y="3280"/>
                  </a:lnTo>
                  <a:lnTo>
                    <a:pt x="3185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5652515" y="1845564"/>
            <a:ext cx="443865" cy="434340"/>
            <a:chOff x="5652515" y="1845564"/>
            <a:chExt cx="443865" cy="434340"/>
          </a:xfrm>
        </p:grpSpPr>
        <p:sp>
          <p:nvSpPr>
            <p:cNvPr id="21" name="object 21"/>
            <p:cNvSpPr/>
            <p:nvPr/>
          </p:nvSpPr>
          <p:spPr>
            <a:xfrm>
              <a:off x="5652515" y="1845564"/>
              <a:ext cx="443865" cy="434340"/>
            </a:xfrm>
            <a:custGeom>
              <a:avLst/>
              <a:gdLst/>
              <a:ahLst/>
              <a:cxnLst/>
              <a:rect l="l" t="t" r="r" b="b"/>
              <a:pathLst>
                <a:path w="443864" h="434339">
                  <a:moveTo>
                    <a:pt x="221742" y="0"/>
                  </a:moveTo>
                  <a:lnTo>
                    <a:pt x="177063" y="4414"/>
                  </a:lnTo>
                  <a:lnTo>
                    <a:pt x="135445" y="17073"/>
                  </a:lnTo>
                  <a:lnTo>
                    <a:pt x="97780" y="37102"/>
                  </a:lnTo>
                  <a:lnTo>
                    <a:pt x="64960" y="63626"/>
                  </a:lnTo>
                  <a:lnTo>
                    <a:pt x="37879" y="95770"/>
                  </a:lnTo>
                  <a:lnTo>
                    <a:pt x="17430" y="132659"/>
                  </a:lnTo>
                  <a:lnTo>
                    <a:pt x="4506" y="173417"/>
                  </a:lnTo>
                  <a:lnTo>
                    <a:pt x="0" y="217170"/>
                  </a:lnTo>
                  <a:lnTo>
                    <a:pt x="4506" y="260922"/>
                  </a:lnTo>
                  <a:lnTo>
                    <a:pt x="17430" y="301680"/>
                  </a:lnTo>
                  <a:lnTo>
                    <a:pt x="37879" y="338569"/>
                  </a:lnTo>
                  <a:lnTo>
                    <a:pt x="64960" y="370713"/>
                  </a:lnTo>
                  <a:lnTo>
                    <a:pt x="97780" y="397237"/>
                  </a:lnTo>
                  <a:lnTo>
                    <a:pt x="135445" y="417266"/>
                  </a:lnTo>
                  <a:lnTo>
                    <a:pt x="177063" y="429925"/>
                  </a:lnTo>
                  <a:lnTo>
                    <a:pt x="221742" y="434339"/>
                  </a:lnTo>
                  <a:lnTo>
                    <a:pt x="266420" y="429925"/>
                  </a:lnTo>
                  <a:lnTo>
                    <a:pt x="308038" y="417266"/>
                  </a:lnTo>
                  <a:lnTo>
                    <a:pt x="345703" y="397237"/>
                  </a:lnTo>
                  <a:lnTo>
                    <a:pt x="378523" y="370713"/>
                  </a:lnTo>
                  <a:lnTo>
                    <a:pt x="405604" y="338569"/>
                  </a:lnTo>
                  <a:lnTo>
                    <a:pt x="426053" y="301680"/>
                  </a:lnTo>
                  <a:lnTo>
                    <a:pt x="438977" y="260922"/>
                  </a:lnTo>
                  <a:lnTo>
                    <a:pt x="443484" y="217170"/>
                  </a:lnTo>
                  <a:lnTo>
                    <a:pt x="438977" y="173417"/>
                  </a:lnTo>
                  <a:lnTo>
                    <a:pt x="426053" y="132659"/>
                  </a:lnTo>
                  <a:lnTo>
                    <a:pt x="405604" y="95770"/>
                  </a:lnTo>
                  <a:lnTo>
                    <a:pt x="378523" y="63627"/>
                  </a:lnTo>
                  <a:lnTo>
                    <a:pt x="345703" y="37102"/>
                  </a:lnTo>
                  <a:lnTo>
                    <a:pt x="308038" y="17073"/>
                  </a:lnTo>
                  <a:lnTo>
                    <a:pt x="266420" y="4414"/>
                  </a:lnTo>
                  <a:lnTo>
                    <a:pt x="221742" y="0"/>
                  </a:lnTo>
                  <a:close/>
                </a:path>
              </a:pathLst>
            </a:custGeom>
            <a:solidFill>
              <a:srgbClr val="917E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86043" y="1880616"/>
              <a:ext cx="376555" cy="358140"/>
            </a:xfrm>
            <a:custGeom>
              <a:avLst/>
              <a:gdLst/>
              <a:ahLst/>
              <a:cxnLst/>
              <a:rect l="l" t="t" r="r" b="b"/>
              <a:pathLst>
                <a:path w="376554" h="358139">
                  <a:moveTo>
                    <a:pt x="188213" y="0"/>
                  </a:moveTo>
                  <a:lnTo>
                    <a:pt x="138200" y="6394"/>
                  </a:lnTo>
                  <a:lnTo>
                    <a:pt x="93246" y="24440"/>
                  </a:lnTo>
                  <a:lnTo>
                    <a:pt x="55149" y="52435"/>
                  </a:lnTo>
                  <a:lnTo>
                    <a:pt x="25710" y="88674"/>
                  </a:lnTo>
                  <a:lnTo>
                    <a:pt x="6727" y="131453"/>
                  </a:lnTo>
                  <a:lnTo>
                    <a:pt x="0" y="179070"/>
                  </a:lnTo>
                  <a:lnTo>
                    <a:pt x="6727" y="226686"/>
                  </a:lnTo>
                  <a:lnTo>
                    <a:pt x="25710" y="269465"/>
                  </a:lnTo>
                  <a:lnTo>
                    <a:pt x="55149" y="305704"/>
                  </a:lnTo>
                  <a:lnTo>
                    <a:pt x="93246" y="333699"/>
                  </a:lnTo>
                  <a:lnTo>
                    <a:pt x="138200" y="351745"/>
                  </a:lnTo>
                  <a:lnTo>
                    <a:pt x="188213" y="358139"/>
                  </a:lnTo>
                  <a:lnTo>
                    <a:pt x="238227" y="351745"/>
                  </a:lnTo>
                  <a:lnTo>
                    <a:pt x="283181" y="333699"/>
                  </a:lnTo>
                  <a:lnTo>
                    <a:pt x="321278" y="305704"/>
                  </a:lnTo>
                  <a:lnTo>
                    <a:pt x="350717" y="269465"/>
                  </a:lnTo>
                  <a:lnTo>
                    <a:pt x="369700" y="226686"/>
                  </a:lnTo>
                  <a:lnTo>
                    <a:pt x="376427" y="179070"/>
                  </a:lnTo>
                  <a:lnTo>
                    <a:pt x="369700" y="131453"/>
                  </a:lnTo>
                  <a:lnTo>
                    <a:pt x="350717" y="88674"/>
                  </a:lnTo>
                  <a:lnTo>
                    <a:pt x="321278" y="52435"/>
                  </a:lnTo>
                  <a:lnTo>
                    <a:pt x="283181" y="24440"/>
                  </a:lnTo>
                  <a:lnTo>
                    <a:pt x="238227" y="6394"/>
                  </a:lnTo>
                  <a:lnTo>
                    <a:pt x="1882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4651" y="2814827"/>
            <a:ext cx="644652" cy="59740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69976" y="4299203"/>
            <a:ext cx="789431" cy="466344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02591" y="3557015"/>
            <a:ext cx="737004" cy="571499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7673159" y="2537224"/>
            <a:ext cx="4222115" cy="2980055"/>
            <a:chOff x="7673159" y="2537224"/>
            <a:chExt cx="4222115" cy="2980055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73159" y="2537224"/>
              <a:ext cx="4221841" cy="297989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31836" y="2695956"/>
              <a:ext cx="3724655" cy="248259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892</Words>
  <Application>Microsoft Office PowerPoint</Application>
  <PresentationFormat>Произвольный</PresentationFormat>
  <Paragraphs>172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ПРОГРАММА РАЗВИТИЯ СОЦИАЛЬНОЙ АКТИВНОСТИ  ОБУЧАЮЩИХСЯ НАЧАЛЬНЫХ КЛАССОВ</vt:lpstr>
      <vt:lpstr>Слайд 2</vt:lpstr>
      <vt:lpstr>НАЦИОНАЛЬНЫЕ ПРИОРИТЕТЫ И ЦЕННОСТИ из Стратегии национальной безопасности России*</vt:lpstr>
      <vt:lpstr>ЦЕННОСТНЫЕ ОСНОВАНИЯ ПРОГРАММЫ</vt:lpstr>
      <vt:lpstr>ОБРАЗОВАТЕЛЬНЫЕ ТРЕКИ</vt:lpstr>
      <vt:lpstr>ЛОГИКА ПОСТРОЕНИЯ ТРЕКА</vt:lpstr>
      <vt:lpstr>ЛОГИКА ПОСТРОЕНИЯ ТРЕКА</vt:lpstr>
      <vt:lpstr>РЕАЛИЗАЦИЯ ПРОГРАММЫ  В ПЕРИОД ЛЕТНИХ КАНИКУЛ</vt:lpstr>
      <vt:lpstr>РОЛЬ СТАРШЕКЛАССНИКА-НАСТАВНИКА</vt:lpstr>
      <vt:lpstr>https://orlyatarussia.ru</vt:lpstr>
      <vt:lpstr>ПРОГРАММА РАЗВИТИЯ СОЦИАЛЬНОЙ АКТИВНОСТИ  ОБУЧАЮЩИХСЯ НАЧАЛЬНЫХ КЛАССОВ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ОрленокРоссии_3</dc:creator>
  <cp:lastModifiedBy>user</cp:lastModifiedBy>
  <cp:revision>2</cp:revision>
  <dcterms:created xsi:type="dcterms:W3CDTF">2023-10-23T11:25:09Z</dcterms:created>
  <dcterms:modified xsi:type="dcterms:W3CDTF">2023-11-23T11:06:49Z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2023-10-23T00:00:00Z</vt:filetime>
  </property>
</Properties>
</file>