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2" r:id="rId2"/>
    <p:sldId id="285" r:id="rId3"/>
    <p:sldId id="287" r:id="rId4"/>
    <p:sldId id="286" r:id="rId5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6" autoAdjust="0"/>
    <p:restoredTop sz="94705"/>
  </p:normalViewPr>
  <p:slideViewPr>
    <p:cSldViewPr>
      <p:cViewPr varScale="1">
        <p:scale>
          <a:sx n="51" d="100"/>
          <a:sy n="51" d="100"/>
        </p:scale>
        <p:origin x="5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A43F6-D2D8-9D48-8C22-1B9A86770E6B}" type="datetimeFigureOut">
              <a:rPr lang="ru-RU" smtClean="0"/>
              <a:t>06.10.2024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96F58-D85B-8D4A-AA0E-45EE2E8E9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2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3708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3104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524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5690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3161791"/>
            <a:ext cx="16256000" cy="2324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4276725"/>
          </a:xfrm>
          <a:custGeom>
            <a:avLst/>
            <a:gdLst/>
            <a:ahLst/>
            <a:cxnLst/>
            <a:rect l="l" t="t" r="r" b="b"/>
            <a:pathLst>
              <a:path w="18288000" h="4276725">
                <a:moveTo>
                  <a:pt x="0" y="4276725"/>
                </a:moveTo>
                <a:lnTo>
                  <a:pt x="18288000" y="4276725"/>
                </a:lnTo>
                <a:lnTo>
                  <a:pt x="18288000" y="0"/>
                </a:lnTo>
                <a:lnTo>
                  <a:pt x="0" y="0"/>
                </a:lnTo>
                <a:lnTo>
                  <a:pt x="0" y="4276725"/>
                </a:lnTo>
                <a:close/>
              </a:path>
            </a:pathLst>
          </a:custGeom>
          <a:solidFill>
            <a:srgbClr val="4BB8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276725"/>
            <a:ext cx="18288000" cy="6010275"/>
          </a:xfrm>
          <a:custGeom>
            <a:avLst/>
            <a:gdLst/>
            <a:ahLst/>
            <a:cxnLst/>
            <a:rect l="l" t="t" r="r" b="b"/>
            <a:pathLst>
              <a:path w="18288000" h="6010275">
                <a:moveTo>
                  <a:pt x="18288000" y="0"/>
                </a:moveTo>
                <a:lnTo>
                  <a:pt x="0" y="0"/>
                </a:lnTo>
                <a:lnTo>
                  <a:pt x="0" y="6010275"/>
                </a:lnTo>
                <a:lnTo>
                  <a:pt x="18288000" y="6010275"/>
                </a:lnTo>
                <a:lnTo>
                  <a:pt x="18288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465274" y="4684770"/>
            <a:ext cx="0" cy="5210810"/>
          </a:xfrm>
          <a:custGeom>
            <a:avLst/>
            <a:gdLst/>
            <a:ahLst/>
            <a:cxnLst/>
            <a:rect l="l" t="t" r="r" b="b"/>
            <a:pathLst>
              <a:path h="5210809">
                <a:moveTo>
                  <a:pt x="1" y="0"/>
                </a:moveTo>
                <a:lnTo>
                  <a:pt x="0" y="52106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232870" y="4684770"/>
            <a:ext cx="0" cy="5210810"/>
          </a:xfrm>
          <a:custGeom>
            <a:avLst/>
            <a:gdLst/>
            <a:ahLst/>
            <a:cxnLst/>
            <a:rect l="l" t="t" r="r" b="b"/>
            <a:pathLst>
              <a:path h="5210809">
                <a:moveTo>
                  <a:pt x="1" y="0"/>
                </a:moveTo>
                <a:lnTo>
                  <a:pt x="0" y="521068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5558" y="4633468"/>
            <a:ext cx="5092065" cy="524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A16A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olet Yellow and Green Geometric Project Roadmap Presentation " type="blank">
  <p:cSld name="Violet Yellow and Green Geometric Project Roadmap Presentation 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2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8260" y="1069340"/>
            <a:ext cx="6585584" cy="3040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5999" y="3161791"/>
            <a:ext cx="16256001" cy="2324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s://t.me/academyofgood/668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hyperlink" Target="https://vk.com/wall-150065589_2211" TargetMode="External"/><Relationship Id="rId4" Type="http://schemas.openxmlformats.org/officeDocument/2006/relationships/hyperlink" Target="https://vk.com/wall-189701908_102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/>
          <p:nvPr/>
        </p:nvSpPr>
        <p:spPr>
          <a:xfrm>
            <a:off x="304800" y="355241"/>
            <a:ext cx="17526000" cy="1994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400" b="1" dirty="0">
                <a:solidFill>
                  <a:schemeClr val="bg1"/>
                </a:solidFill>
                <a:latin typeface="Fira Sans"/>
                <a:sym typeface="Fira Sans"/>
              </a:rPr>
              <a:t>Маршрут доброты семейного клуба «Дорогами добра» МАОУ СОШ №31 </a:t>
            </a:r>
            <a:r>
              <a:rPr lang="ru-RU" sz="5400" b="1" dirty="0" err="1">
                <a:solidFill>
                  <a:schemeClr val="bg1"/>
                </a:solidFill>
                <a:latin typeface="Fira Sans"/>
                <a:sym typeface="Fira Sans"/>
              </a:rPr>
              <a:t>г.Екатеринбург</a:t>
            </a:r>
            <a:endParaRPr sz="5400" dirty="0">
              <a:solidFill>
                <a:schemeClr val="bg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4930"/>
            <a:ext cx="5437684" cy="5437684"/>
          </a:xfrm>
        </p:spPr>
      </p:pic>
      <p:pic>
        <p:nvPicPr>
          <p:cNvPr id="4" name="Объект 3">
            <a:extLst>
              <a:ext uri="{FF2B5EF4-FFF2-40B4-BE49-F238E27FC236}">
                <a16:creationId xmlns:a16="http://schemas.microsoft.com/office/drawing/2014/main" id="{8FBCB677-66AA-498B-A894-8A884B94D63A}"/>
              </a:ext>
            </a:extLst>
          </p:cNvPr>
          <p:cNvPicPr>
            <a:picLocks noGrp="1" noChangeAspect="1"/>
          </p:cNvPicPr>
          <p:nvPr>
            <p:ph sz="half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8931" y="4628120"/>
            <a:ext cx="7046119" cy="5284589"/>
          </a:xfr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26C8E12-8916-418A-A06B-E20FFD5879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9800" y="1943100"/>
            <a:ext cx="3869907" cy="2400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2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/>
          <p:nvPr/>
        </p:nvSpPr>
        <p:spPr>
          <a:xfrm>
            <a:off x="3048000" y="355241"/>
            <a:ext cx="13792200" cy="2659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Наши личные идеи и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добрые </a:t>
            </a:r>
            <a:r>
              <a:rPr lang="ru-RU" sz="7200" b="1" dirty="0">
                <a:solidFill>
                  <a:schemeClr val="bg1"/>
                </a:solidFill>
                <a:latin typeface="Fira Sans"/>
                <a:sym typeface="Fira Sans"/>
              </a:rPr>
              <a:t>акции</a:t>
            </a:r>
            <a:endParaRPr sz="7200" dirty="0">
              <a:solidFill>
                <a:schemeClr val="bg1"/>
              </a:solidFill>
            </a:endParaRPr>
          </a:p>
        </p:txBody>
      </p:sp>
      <p:sp>
        <p:nvSpPr>
          <p:cNvPr id="186" name="Google Shape;186;p15"/>
          <p:cNvSpPr/>
          <p:nvPr/>
        </p:nvSpPr>
        <p:spPr>
          <a:xfrm rot="10779982">
            <a:off x="195813" y="4437397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11467" y="4457700"/>
            <a:ext cx="13567929" cy="5170646"/>
          </a:xfrm>
        </p:spPr>
        <p:txBody>
          <a:bodyPr/>
          <a:lstStyle/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Сентябрь</a:t>
            </a:r>
            <a:r>
              <a:rPr lang="ru-RU" dirty="0"/>
              <a:t>-создание команды клуба, знакомство с проектом «Огонек добра»</a:t>
            </a:r>
          </a:p>
          <a:p>
            <a:endParaRPr lang="ru-RU" dirty="0"/>
          </a:p>
          <a:p>
            <a:r>
              <a:rPr lang="ru-RU" dirty="0"/>
              <a:t>Участие в акции «Профессии наших бабушек и дедушек»</a:t>
            </a:r>
          </a:p>
          <a:p>
            <a:endParaRPr lang="ru-RU" dirty="0"/>
          </a:p>
          <a:p>
            <a:r>
              <a:rPr lang="ru-RU" dirty="0"/>
              <a:t>Участие в акции «День добра и уважения» </a:t>
            </a:r>
            <a:r>
              <a:rPr lang="en-US" dirty="0">
                <a:hlinkClick r:id="rId3"/>
              </a:rPr>
              <a:t>https://t.me/academyofgood/668</a:t>
            </a:r>
            <a:endParaRPr lang="ru-RU" dirty="0"/>
          </a:p>
          <a:p>
            <a:endParaRPr lang="ru-RU" dirty="0"/>
          </a:p>
          <a:p>
            <a:r>
              <a:rPr lang="ru-RU" dirty="0"/>
              <a:t>День защиты животных- </a:t>
            </a:r>
            <a:r>
              <a:rPr lang="en-US" dirty="0">
                <a:hlinkClick r:id="rId4"/>
              </a:rPr>
              <a:t>https://vk.com/wall-189701908_1025</a:t>
            </a:r>
            <a:r>
              <a:rPr lang="ru-RU" dirty="0"/>
              <a:t> и</a:t>
            </a:r>
          </a:p>
          <a:p>
            <a:endParaRPr lang="ru-RU" dirty="0"/>
          </a:p>
          <a:p>
            <a:r>
              <a:rPr lang="ru-RU" dirty="0"/>
              <a:t> </a:t>
            </a:r>
            <a:r>
              <a:rPr lang="en-US" dirty="0">
                <a:hlinkClick r:id="rId5"/>
              </a:rPr>
              <a:t>https://vk.com/wall-150065589_2211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9" name="Google Shape;186;p15"/>
          <p:cNvSpPr/>
          <p:nvPr/>
        </p:nvSpPr>
        <p:spPr>
          <a:xfrm rot="10290436">
            <a:off x="195812" y="5283406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186;p15"/>
          <p:cNvSpPr/>
          <p:nvPr/>
        </p:nvSpPr>
        <p:spPr>
          <a:xfrm rot="10779982">
            <a:off x="163887" y="6129415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" name="Google Shape;186;p15"/>
          <p:cNvSpPr/>
          <p:nvPr/>
        </p:nvSpPr>
        <p:spPr>
          <a:xfrm rot="10779982">
            <a:off x="199061" y="6917880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" name="Объект 4"/>
          <p:cNvPicPr>
            <a:picLocks noGrp="1" noChangeAspect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0" y="228600"/>
            <a:ext cx="3886200" cy="3886200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1F20659-189B-43A6-B491-F1642B78C8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" y="232804"/>
            <a:ext cx="2506860" cy="36073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43F9398-AFD5-44F6-A9BE-BEA1D8549B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0" y="5158742"/>
            <a:ext cx="4230792" cy="423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54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/>
          <p:nvPr/>
        </p:nvSpPr>
        <p:spPr>
          <a:xfrm>
            <a:off x="3048000" y="355241"/>
            <a:ext cx="13792200" cy="2659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Наши личные идеи и 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добрые </a:t>
            </a:r>
            <a:r>
              <a:rPr lang="ru-RU" sz="7200" b="1" dirty="0">
                <a:solidFill>
                  <a:schemeClr val="bg1"/>
                </a:solidFill>
                <a:latin typeface="Fira Sans"/>
                <a:sym typeface="Fira Sans"/>
              </a:rPr>
              <a:t>акции</a:t>
            </a:r>
            <a:endParaRPr sz="7200" dirty="0">
              <a:solidFill>
                <a:schemeClr val="bg1"/>
              </a:solidFill>
            </a:endParaRPr>
          </a:p>
        </p:txBody>
      </p:sp>
      <p:sp>
        <p:nvSpPr>
          <p:cNvPr id="186" name="Google Shape;186;p15"/>
          <p:cNvSpPr/>
          <p:nvPr/>
        </p:nvSpPr>
        <p:spPr>
          <a:xfrm rot="10779982">
            <a:off x="997719" y="4437397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752599" y="4457700"/>
            <a:ext cx="15902839" cy="5170646"/>
          </a:xfrm>
        </p:spPr>
        <p:txBody>
          <a:bodyPr/>
          <a:lstStyle/>
          <a:p>
            <a:endParaRPr lang="ru-RU" dirty="0"/>
          </a:p>
          <a:p>
            <a:r>
              <a:rPr lang="ru-RU" b="1" u="sng" dirty="0"/>
              <a:t>Октябрь</a:t>
            </a:r>
            <a:r>
              <a:rPr lang="ru-RU" dirty="0"/>
              <a:t>- участие в акции «Частички доброты из детских рук» к дню пожилого человека</a:t>
            </a:r>
          </a:p>
          <a:p>
            <a:r>
              <a:rPr lang="ru-RU" dirty="0"/>
              <a:t>Составление маршрута доброты.</a:t>
            </a:r>
          </a:p>
          <a:p>
            <a:r>
              <a:rPr lang="ru-RU" dirty="0"/>
              <a:t>Участие в акции «Моем руки правильно» к Международному дню чистых рук.</a:t>
            </a:r>
          </a:p>
          <a:p>
            <a:r>
              <a:rPr lang="ru-RU" dirty="0"/>
              <a:t>Участие в акции «Забота о зрении» к Международному дню Белой трости</a:t>
            </a:r>
          </a:p>
          <a:p>
            <a:r>
              <a:rPr lang="ru-RU" dirty="0"/>
              <a:t>Старт проекта «Кулинарная книга бабушек и дедушек»</a:t>
            </a: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Ноябрь</a:t>
            </a:r>
            <a:r>
              <a:rPr lang="ru-RU" dirty="0"/>
              <a:t>-участие в фестивале «Хранители традиций», участие в мастер-классах «Новогодние открытки старшему поколению», участие в мастер-классе «Открытка для мамы», «Синичкин день», «Мое любимое домашнее животное», проведение акции «Хлам декор» </a:t>
            </a: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Декабрь</a:t>
            </a:r>
            <a:r>
              <a:rPr lang="ru-RU" dirty="0"/>
              <a:t>-участие в акции «Стань дедом Морозом», изготовление сувениров для ребят из детского дома и «День написания писем Деду Морозу» «Украшение для елочки своими руками»</a:t>
            </a:r>
          </a:p>
        </p:txBody>
      </p:sp>
      <p:sp>
        <p:nvSpPr>
          <p:cNvPr id="19" name="Google Shape;186;p15"/>
          <p:cNvSpPr/>
          <p:nvPr/>
        </p:nvSpPr>
        <p:spPr>
          <a:xfrm rot="10779982">
            <a:off x="997720" y="5372764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186;p15"/>
          <p:cNvSpPr/>
          <p:nvPr/>
        </p:nvSpPr>
        <p:spPr>
          <a:xfrm rot="10779982">
            <a:off x="1136946" y="7374567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186;p15"/>
          <p:cNvSpPr/>
          <p:nvPr/>
        </p:nvSpPr>
        <p:spPr>
          <a:xfrm rot="10779982">
            <a:off x="997720" y="8802883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0" y="228600"/>
            <a:ext cx="3886200" cy="3886200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1F20659-189B-43A6-B491-F1642B78C8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" y="232804"/>
            <a:ext cx="2506860" cy="360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8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/>
          <p:nvPr/>
        </p:nvSpPr>
        <p:spPr>
          <a:xfrm>
            <a:off x="2209800" y="355240"/>
            <a:ext cx="13868400" cy="2659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Наши личные идеи и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b="1" i="0" u="none" strike="noStrike" cap="none" dirty="0">
                <a:solidFill>
                  <a:schemeClr val="bg1"/>
                </a:solidFill>
                <a:latin typeface="Fira Sans"/>
                <a:ea typeface="Fira Sans"/>
                <a:cs typeface="Fira Sans"/>
                <a:sym typeface="Fira Sans"/>
              </a:rPr>
              <a:t> добрые </a:t>
            </a:r>
            <a:r>
              <a:rPr lang="ru-RU" sz="7200" b="1" dirty="0">
                <a:solidFill>
                  <a:schemeClr val="bg1"/>
                </a:solidFill>
                <a:latin typeface="Fira Sans"/>
                <a:sym typeface="Fira Sans"/>
              </a:rPr>
              <a:t>акции</a:t>
            </a:r>
            <a:endParaRPr sz="7200" dirty="0">
              <a:solidFill>
                <a:schemeClr val="bg1"/>
              </a:solidFill>
            </a:endParaRPr>
          </a:p>
        </p:txBody>
      </p:sp>
      <p:sp>
        <p:nvSpPr>
          <p:cNvPr id="186" name="Google Shape;186;p15"/>
          <p:cNvSpPr/>
          <p:nvPr/>
        </p:nvSpPr>
        <p:spPr>
          <a:xfrm rot="10779982">
            <a:off x="913779" y="4624044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580309" y="4533900"/>
            <a:ext cx="15717091" cy="4739759"/>
          </a:xfrm>
        </p:spPr>
        <p:txBody>
          <a:bodyPr/>
          <a:lstStyle/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Январь</a:t>
            </a:r>
            <a:r>
              <a:rPr lang="ru-RU" dirty="0"/>
              <a:t>-проведение мероприятия «День снега», участие в мастер-классе «Открытка для папы» и «Для милой мамочки»</a:t>
            </a: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Февраль</a:t>
            </a:r>
            <a:r>
              <a:rPr lang="ru-RU" dirty="0"/>
              <a:t>-участие в мероприятии «Родной язык душа народа», участие в акции «Покорми птиц» «Красная книга Свердловской области»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</a:t>
            </a:r>
            <a:r>
              <a:rPr lang="ru-RU" dirty="0"/>
              <a:t>-защита мини-проектов «Кулинарная книга для бабушек и дедушек» и «Летопись моей семьи», </a:t>
            </a: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Апрель -</a:t>
            </a:r>
            <a:r>
              <a:rPr lang="ru-RU" dirty="0"/>
              <a:t>участие в международной конференции «Книги строят мосты», защита индивидуальных маршрутов, участие в мастер-классе «Спасибо Ветерану» участие в акции «Зажги синим» к дню распространения информации об аутизме. «День здоровья»</a:t>
            </a:r>
          </a:p>
          <a:p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 –</a:t>
            </a:r>
            <a:r>
              <a:rPr lang="ru-RU" dirty="0"/>
              <a:t>подведение итогов, награждение ,презентация работы клубов на общешкольной конференции</a:t>
            </a:r>
          </a:p>
        </p:txBody>
      </p:sp>
      <p:sp>
        <p:nvSpPr>
          <p:cNvPr id="19" name="Google Shape;186;p15"/>
          <p:cNvSpPr/>
          <p:nvPr/>
        </p:nvSpPr>
        <p:spPr>
          <a:xfrm rot="10779982">
            <a:off x="947891" y="5491711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186;p15"/>
          <p:cNvSpPr/>
          <p:nvPr/>
        </p:nvSpPr>
        <p:spPr>
          <a:xfrm rot="10779982">
            <a:off x="913778" y="6324521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86;p15"/>
          <p:cNvSpPr/>
          <p:nvPr/>
        </p:nvSpPr>
        <p:spPr>
          <a:xfrm rot="10779982">
            <a:off x="1066178" y="6476921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86;p15"/>
          <p:cNvSpPr/>
          <p:nvPr/>
        </p:nvSpPr>
        <p:spPr>
          <a:xfrm rot="10779982">
            <a:off x="902996" y="7192186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86;p15"/>
          <p:cNvSpPr/>
          <p:nvPr/>
        </p:nvSpPr>
        <p:spPr>
          <a:xfrm rot="10779982">
            <a:off x="1015417" y="8265758"/>
            <a:ext cx="614210" cy="497487"/>
          </a:xfrm>
          <a:custGeom>
            <a:avLst/>
            <a:gdLst/>
            <a:ahLst/>
            <a:cxnLst/>
            <a:rect l="l" t="t" r="r" b="b"/>
            <a:pathLst>
              <a:path w="14400530" h="14399261" extrusionOk="0">
                <a:moveTo>
                  <a:pt x="7199630" y="0"/>
                </a:moveTo>
                <a:cubicBezTo>
                  <a:pt x="3223260" y="0"/>
                  <a:pt x="0" y="3223260"/>
                  <a:pt x="0" y="7199630"/>
                </a:cubicBezTo>
                <a:cubicBezTo>
                  <a:pt x="0" y="11176001"/>
                  <a:pt x="3223260" y="14399261"/>
                  <a:pt x="7199630" y="14399261"/>
                </a:cubicBezTo>
                <a:lnTo>
                  <a:pt x="14399261" y="14399261"/>
                </a:lnTo>
                <a:lnTo>
                  <a:pt x="14399261" y="7199630"/>
                </a:lnTo>
                <a:cubicBezTo>
                  <a:pt x="14400530" y="3223260"/>
                  <a:pt x="11176000" y="0"/>
                  <a:pt x="7199630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0" y="228600"/>
            <a:ext cx="3886200" cy="3886200"/>
          </a:xfr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F12EF38-CB2A-4165-A3A0-B71C8AED7A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" y="876300"/>
            <a:ext cx="2059672" cy="296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50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449</TotalTime>
  <Words>328</Words>
  <Application>Microsoft Office PowerPoint</Application>
  <PresentationFormat>Произвольный</PresentationFormat>
  <Paragraphs>30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Calibri</vt:lpstr>
      <vt:lpstr>Fira Sans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</dc:creator>
  <cp:lastModifiedBy>Дарья</cp:lastModifiedBy>
  <cp:revision>33</cp:revision>
  <dcterms:created xsi:type="dcterms:W3CDTF">2022-09-27T12:16:57Z</dcterms:created>
  <dcterms:modified xsi:type="dcterms:W3CDTF">2024-10-06T11:03:50Z</dcterms:modified>
</cp:coreProperties>
</file>