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378604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378478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358961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301099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193584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3B20F8-25A7-41E1-9801-BD45692005CB}" type="datetimeFigureOut">
              <a:rPr lang="ru-RU" smtClean="0"/>
              <a:t>21.07.2022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347985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3B20F8-25A7-41E1-9801-BD45692005CB}" type="datetimeFigureOut">
              <a:rPr lang="ru-RU" smtClean="0"/>
              <a:t>21.07.2022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9218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3B20F8-25A7-41E1-9801-BD45692005CB}" type="datetimeFigureOut">
              <a:rPr lang="ru-RU" smtClean="0"/>
              <a:t>21.07.2022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209394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3B20F8-25A7-41E1-9801-BD45692005CB}" type="datetimeFigureOut">
              <a:rPr lang="ru-RU" smtClean="0"/>
              <a:t>21.07.2022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25528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3B20F8-25A7-41E1-9801-BD45692005CB}" type="datetimeFigureOut">
              <a:rPr lang="ru-RU" smtClean="0"/>
              <a:t>21.07.2022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222772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3B20F8-25A7-41E1-9801-BD45692005CB}" type="datetimeFigureOut">
              <a:rPr lang="ru-RU" smtClean="0"/>
              <a:t>21.07.2022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26B436-9908-45C1-B757-D62BD26E8A23}" type="slidenum">
              <a:rPr lang="ru-RU" smtClean="0"/>
              <a:t>‹#›</a:t>
            </a:fld>
            <a:endParaRPr lang="ru-RU"/>
          </a:p>
        </p:txBody>
      </p:sp>
    </p:spTree>
    <p:extLst>
      <p:ext uri="{BB962C8B-B14F-4D97-AF65-F5344CB8AC3E}">
        <p14:creationId xmlns:p14="http://schemas.microsoft.com/office/powerpoint/2010/main" val="408533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B20F8-25A7-41E1-9801-BD45692005CB}" type="datetimeFigureOut">
              <a:rPr lang="ru-RU" smtClean="0"/>
              <a:t>21.07.2022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6B436-9908-45C1-B757-D62BD26E8A23}" type="slidenum">
              <a:rPr lang="ru-RU" smtClean="0"/>
              <a:t>‹#›</a:t>
            </a:fld>
            <a:endParaRPr lang="ru-RU"/>
          </a:p>
        </p:txBody>
      </p:sp>
    </p:spTree>
    <p:extLst>
      <p:ext uri="{BB962C8B-B14F-4D97-AF65-F5344CB8AC3E}">
        <p14:creationId xmlns:p14="http://schemas.microsoft.com/office/powerpoint/2010/main" val="136092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azkoved.ru/index.php?fid=1&amp;sid=120&amp;tid=4291"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kazkoved.ru/index.php?fid=1&amp;sid=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kazkoved.ru/index.php?fid=1&amp;sid=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pisateli.ch-lib.ru/kid/story_pu/DRUG.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kazkoved.ru/index.php?fid=1&amp;sid=98"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kazkoved.ru/index.php?fid=1&amp;sid=3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kazkoved.ru/index.php?fid=1&amp;sid=16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kazkoved.ru/index.php?fid=1&amp;sid=15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kazkoved.ru/index.php?fid=1&amp;sid=1"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kazkoved.ru/index.php?fid=1&amp;sid=14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kazkoved.ru/index.php?fid=1&amp;sid=49"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kazkoved.ru/index.php?fid=1&amp;sid=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kazkoved.ru/index.php?fid=1&amp;sid=7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kazkoved.ru/index.php?fid=1&amp;sid=1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kazkoved.ru/index.php?fid=1&amp;sid=2"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9" y="7937"/>
            <a:ext cx="12019084" cy="6858000"/>
          </a:xfrm>
          <a:prstGeom prst="rect">
            <a:avLst/>
          </a:prstGeom>
        </p:spPr>
      </p:pic>
      <p:sp>
        <p:nvSpPr>
          <p:cNvPr id="2" name="Заголовок 1"/>
          <p:cNvSpPr>
            <a:spLocks noGrp="1"/>
          </p:cNvSpPr>
          <p:nvPr>
            <p:ph type="ctrTitle"/>
          </p:nvPr>
        </p:nvSpPr>
        <p:spPr/>
        <p:txBody>
          <a:bodyPr/>
          <a:lstStyle/>
          <a:p>
            <a:r>
              <a:rPr lang="ru-RU" b="1" dirty="0" smtClean="0">
                <a:solidFill>
                  <a:schemeClr val="accent6">
                    <a:lumMod val="50000"/>
                  </a:schemeClr>
                </a:solidFill>
                <a:effectLst>
                  <a:outerShdw blurRad="38100" dist="38100" dir="2700000" algn="tl">
                    <a:srgbClr val="000000">
                      <a:alpha val="43137"/>
                    </a:srgbClr>
                  </a:outerShdw>
                </a:effectLst>
              </a:rPr>
              <a:t>«Народных сказок нить живая»</a:t>
            </a:r>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4" name="AutoShape 2" descr="Фон для презентации с рамко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Фон для презентации с рамкой"/>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ru-RU" dirty="0" smtClean="0">
                <a:solidFill>
                  <a:schemeClr val="accent6">
                    <a:lumMod val="50000"/>
                  </a:schemeClr>
                </a:solidFill>
              </a:rPr>
              <a:t>Интерактивная выставка </a:t>
            </a:r>
            <a:r>
              <a:rPr lang="ru-RU" dirty="0" smtClean="0">
                <a:solidFill>
                  <a:schemeClr val="accent6">
                    <a:lumMod val="50000"/>
                  </a:schemeClr>
                </a:solidFill>
              </a:rPr>
              <a:t>рекомендация «Давайте сказками дружить-сказки народов Урала»</a:t>
            </a:r>
            <a:endParaRPr lang="ru-RU" dirty="0" smtClean="0">
              <a:solidFill>
                <a:schemeClr val="accent6">
                  <a:lumMod val="50000"/>
                </a:schemeClr>
              </a:solidFill>
            </a:endParaRPr>
          </a:p>
          <a:p>
            <a:r>
              <a:rPr lang="ru-RU" dirty="0" smtClean="0">
                <a:solidFill>
                  <a:schemeClr val="accent6">
                    <a:lumMod val="50000"/>
                  </a:schemeClr>
                </a:solidFill>
              </a:rPr>
              <a:t>Савичева Л.Е.</a:t>
            </a:r>
            <a:endParaRPr lang="ru-RU" dirty="0">
              <a:solidFill>
                <a:schemeClr val="accent6">
                  <a:lumMod val="50000"/>
                </a:schemeClr>
              </a:solidFill>
            </a:endParaRPr>
          </a:p>
        </p:txBody>
      </p:sp>
    </p:spTree>
    <p:extLst>
      <p:ext uri="{BB962C8B-B14F-4D97-AF65-F5344CB8AC3E}">
        <p14:creationId xmlns:p14="http://schemas.microsoft.com/office/powerpoint/2010/main" val="110482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7" y="-13960"/>
            <a:ext cx="12216817" cy="68719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Мордовские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77500" lnSpcReduction="20000"/>
          </a:bodyPr>
          <a:lstStyle/>
          <a:p>
            <a:pPr marL="0" indent="0">
              <a:buNone/>
            </a:pPr>
            <a:r>
              <a:rPr lang="ru-RU" dirty="0">
                <a:solidFill>
                  <a:schemeClr val="accent2">
                    <a:lumMod val="50000"/>
                  </a:schemeClr>
                </a:solidFill>
              </a:rPr>
              <a:t>В Мордовии, расположенной посередине между столицей нашей страны Москвой и великой рекой Волгой, с древних времен проживают два народа - эрзяне и мокшане, - которых русские и иностранцы называют "мордвой". </a:t>
            </a:r>
            <a:r>
              <a:rPr lang="ru-RU" dirty="0">
                <a:solidFill>
                  <a:schemeClr val="accent2">
                    <a:lumMod val="50000"/>
                  </a:schemeClr>
                </a:solidFill>
              </a:rPr>
              <a:t/>
            </a:r>
            <a:br>
              <a:rPr lang="ru-RU" dirty="0">
                <a:solidFill>
                  <a:schemeClr val="accent2">
                    <a:lumMod val="50000"/>
                  </a:schemeClr>
                </a:solidFill>
              </a:rPr>
            </a:br>
            <a:r>
              <a:rPr lang="ru-RU" dirty="0">
                <a:solidFill>
                  <a:schemeClr val="accent2">
                    <a:lumMod val="50000"/>
                  </a:schemeClr>
                </a:solidFill>
              </a:rPr>
              <a:t>Книга познакомит читателей с колоритными и поэтичными сказками эрзян и мокшан - народов, проживающих на территории Мордовии. В сборник вошли сказки: "Благодарный медведь", "Пугливая мышь", "Чучело в перьях", "</a:t>
            </a:r>
            <a:r>
              <a:rPr lang="ru-RU" dirty="0" err="1">
                <a:solidFill>
                  <a:schemeClr val="accent2">
                    <a:lumMod val="50000"/>
                  </a:schemeClr>
                </a:solidFill>
              </a:rPr>
              <a:t>Дуболго</a:t>
            </a:r>
            <a:r>
              <a:rPr lang="ru-RU" dirty="0">
                <a:solidFill>
                  <a:schemeClr val="accent2">
                    <a:lumMod val="50000"/>
                  </a:schemeClr>
                </a:solidFill>
              </a:rPr>
              <a:t> </a:t>
            </a:r>
            <a:r>
              <a:rPr lang="ru-RU" dirty="0" err="1">
                <a:solidFill>
                  <a:schemeClr val="accent2">
                    <a:lumMod val="50000"/>
                  </a:schemeClr>
                </a:solidFill>
              </a:rPr>
              <a:t>Пичай</a:t>
            </a:r>
            <a:r>
              <a:rPr lang="ru-RU" dirty="0">
                <a:solidFill>
                  <a:schemeClr val="accent2">
                    <a:lumMod val="50000"/>
                  </a:schemeClr>
                </a:solidFill>
              </a:rPr>
              <a:t>" и другие</a:t>
            </a:r>
            <a:r>
              <a:rPr lang="ru-RU" dirty="0" smtClean="0">
                <a:solidFill>
                  <a:schemeClr val="accent2">
                    <a:lumMod val="50000"/>
                  </a:schemeClr>
                </a:solidFill>
              </a:rPr>
              <a:t>.</a:t>
            </a:r>
          </a:p>
          <a:p>
            <a:pPr marL="0" indent="0">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skazkoved.ru/index.php?fid=1&amp;sid=120&amp;tid=4291</a:t>
            </a:r>
            <a:endParaRPr lang="ru-RU" dirty="0" smtClean="0">
              <a:solidFill>
                <a:schemeClr val="accent2">
                  <a:lumMod val="50000"/>
                </a:schemeClr>
              </a:solidFill>
            </a:endParaRPr>
          </a:p>
          <a:p>
            <a:pPr marL="0" indent="0">
              <a:buNone/>
            </a:pPr>
            <a:r>
              <a:rPr lang="ru-RU" dirty="0">
                <a:solidFill>
                  <a:schemeClr val="accent2">
                    <a:lumMod val="50000"/>
                  </a:schemeClr>
                </a:solidFill>
              </a:rPr>
              <a:t/>
            </a:r>
            <a:br>
              <a:rPr lang="ru-RU" dirty="0">
                <a:solidFill>
                  <a:schemeClr val="accent2">
                    <a:lumMod val="50000"/>
                  </a:schemeClr>
                </a:solidFill>
              </a:rPr>
            </a:br>
            <a:endParaRPr lang="ru-RU" b="1" dirty="0" smtClean="0">
              <a:solidFill>
                <a:schemeClr val="accent2">
                  <a:lumMod val="50000"/>
                </a:schemeClr>
              </a:solidFill>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10242" name="Picture 2" descr="https://avatars.mds.yandex.net/get-mpic/4304063/img_id1059620171265103971.jpeg/or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816" y="1591408"/>
            <a:ext cx="3724125" cy="4958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7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Армянские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85000" lnSpcReduction="20000"/>
          </a:bodyPr>
          <a:lstStyle/>
          <a:p>
            <a:pPr marL="0" indent="0">
              <a:buNone/>
            </a:pPr>
            <a:r>
              <a:rPr lang="ru-RU" b="1" dirty="0">
                <a:solidFill>
                  <a:schemeClr val="accent2">
                    <a:lumMod val="50000"/>
                  </a:schemeClr>
                </a:solidFill>
              </a:rPr>
              <a:t>Армяне - древний народ их  язык является одним из древнеписьменных. Армяне славятся своим гостеприимством, хлебосольством и народными армянскими сказками. Созданные в разные века, армянские народные сказки отразили в себе и социальные противоречия, и мудрость народа, стремившегося к свободной и достойной жизни. Особенностью армянских сказок является сатирический подход к повествованию и юмор, который герои не теряют в любой ситуации</a:t>
            </a:r>
            <a:r>
              <a:rPr lang="ru-RU" b="1" dirty="0" smtClean="0">
                <a:solidFill>
                  <a:schemeClr val="accent2">
                    <a:lumMod val="50000"/>
                  </a:schemeClr>
                </a:solidFill>
              </a:rPr>
              <a:t>.</a:t>
            </a:r>
          </a:p>
          <a:p>
            <a:pPr marL="0" indent="0">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skazkoved.ru/index.php?fid=1&amp;sid=7</a:t>
            </a:r>
            <a:endParaRPr lang="ru-RU" dirty="0" smtClean="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1266" name="Picture 2" descr="https://raznoezdes.ucoz.ru/_ld/144/251085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03" y="1690688"/>
            <a:ext cx="3519611" cy="4833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3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Армянские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85000" lnSpcReduction="20000"/>
          </a:bodyPr>
          <a:lstStyle/>
          <a:p>
            <a:pPr marL="0" indent="0">
              <a:buNone/>
            </a:pPr>
            <a:r>
              <a:rPr lang="ru-RU" b="1" dirty="0">
                <a:solidFill>
                  <a:schemeClr val="accent2">
                    <a:lumMod val="50000"/>
                  </a:schemeClr>
                </a:solidFill>
              </a:rPr>
              <a:t>Армяне - древний народ их  язык является одним из древнеписьменных. Армяне славятся своим гостеприимством, хлебосольством и народными армянскими сказками. Созданные в разные века, армянские народные сказки отразили в себе и социальные противоречия, и мудрость народа, стремившегося к свободной и достойной жизни. Особенностью армянских сказок является сатирический подход к повествованию и юмор, который герои не теряют в любой ситуации</a:t>
            </a:r>
            <a:r>
              <a:rPr lang="ru-RU" b="1" dirty="0" smtClean="0">
                <a:solidFill>
                  <a:schemeClr val="accent2">
                    <a:lumMod val="50000"/>
                  </a:schemeClr>
                </a:solidFill>
              </a:rPr>
              <a:t>.</a:t>
            </a:r>
          </a:p>
          <a:p>
            <a:pPr marL="0" indent="0">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skazkoved.ru/index.php?fid=1&amp;sid=7</a:t>
            </a:r>
            <a:endParaRPr lang="ru-RU" dirty="0" smtClean="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1266" name="Picture 2" descr="https://raznoezdes.ucoz.ru/_ld/144/251085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03" y="1690688"/>
            <a:ext cx="3519611" cy="4833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0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err="1" smtClean="0">
                <a:solidFill>
                  <a:schemeClr val="accent6">
                    <a:lumMod val="50000"/>
                  </a:schemeClr>
                </a:solidFill>
                <a:effectLst>
                  <a:outerShdw blurRad="38100" dist="38100" dir="2700000" algn="tl">
                    <a:srgbClr val="000000">
                      <a:alpha val="43137"/>
                    </a:srgbClr>
                  </a:outerShdw>
                </a:effectLst>
              </a:rPr>
              <a:t>Нагайбакские</a:t>
            </a:r>
            <a:r>
              <a:rPr lang="ru-RU" sz="5400" b="1" dirty="0" smtClean="0">
                <a:solidFill>
                  <a:schemeClr val="accent6">
                    <a:lumMod val="50000"/>
                  </a:schemeClr>
                </a:solidFill>
                <a:effectLst>
                  <a:outerShdw blurRad="38100" dist="38100" dir="2700000" algn="tl">
                    <a:srgbClr val="000000">
                      <a:alpha val="43137"/>
                    </a:srgbClr>
                  </a:outerShdw>
                </a:effectLst>
              </a:rPr>
              <a:t>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62500" lnSpcReduction="20000"/>
          </a:bodyPr>
          <a:lstStyle/>
          <a:p>
            <a:pPr marL="0" indent="0">
              <a:buNone/>
            </a:pPr>
            <a:r>
              <a:rPr lang="ru-RU" dirty="0">
                <a:solidFill>
                  <a:schemeClr val="accent2">
                    <a:lumMod val="50000"/>
                  </a:schemeClr>
                </a:solidFill>
              </a:rPr>
              <a:t>В Челябинской области есть </a:t>
            </a:r>
            <a:r>
              <a:rPr lang="ru-RU" dirty="0" err="1">
                <a:solidFill>
                  <a:schemeClr val="accent2">
                    <a:lumMod val="50000"/>
                  </a:schemeClr>
                </a:solidFill>
              </a:rPr>
              <a:t>Нагайбакский</a:t>
            </a:r>
            <a:r>
              <a:rPr lang="ru-RU" dirty="0">
                <a:solidFill>
                  <a:schemeClr val="accent2">
                    <a:lumMod val="50000"/>
                  </a:schemeClr>
                </a:solidFill>
              </a:rPr>
              <a:t> район, заселяют его </a:t>
            </a:r>
            <a:r>
              <a:rPr lang="ru-RU" dirty="0" err="1">
                <a:solidFill>
                  <a:schemeClr val="accent2">
                    <a:lumMod val="50000"/>
                  </a:schemeClr>
                </a:solidFill>
              </a:rPr>
              <a:t>нагайбаки</a:t>
            </a:r>
            <a:r>
              <a:rPr lang="ru-RU" dirty="0">
                <a:solidFill>
                  <a:schemeClr val="accent2">
                    <a:lumMod val="50000"/>
                  </a:schemeClr>
                </a:solidFill>
              </a:rPr>
              <a:t>. </a:t>
            </a:r>
            <a:r>
              <a:rPr lang="ru-RU" dirty="0" err="1">
                <a:solidFill>
                  <a:schemeClr val="accent2">
                    <a:lumMod val="50000"/>
                  </a:schemeClr>
                </a:solidFill>
              </a:rPr>
              <a:t>Нагайбаки</a:t>
            </a:r>
            <a:r>
              <a:rPr lang="ru-RU" dirty="0">
                <a:solidFill>
                  <a:schemeClr val="accent2">
                    <a:lumMod val="50000"/>
                  </a:schemeClr>
                </a:solidFill>
              </a:rPr>
              <a:t> - общие дети татарского и русского народов. Совсем не проста историческая судьба и происхождение </a:t>
            </a:r>
            <a:r>
              <a:rPr lang="ru-RU" dirty="0" err="1">
                <a:solidFill>
                  <a:schemeClr val="accent2">
                    <a:lumMod val="50000"/>
                  </a:schemeClr>
                </a:solidFill>
              </a:rPr>
              <a:t>нагайбаков</a:t>
            </a:r>
            <a:r>
              <a:rPr lang="ru-RU" dirty="0">
                <a:solidFill>
                  <a:schemeClr val="accent2">
                    <a:lumMod val="50000"/>
                  </a:schemeClr>
                </a:solidFill>
              </a:rPr>
              <a:t>. Их история четко прослеживается с времен Ивана Грозного, когда </a:t>
            </a:r>
            <a:r>
              <a:rPr lang="ru-RU" dirty="0" err="1">
                <a:solidFill>
                  <a:schemeClr val="accent2">
                    <a:lumMod val="50000"/>
                  </a:schemeClr>
                </a:solidFill>
              </a:rPr>
              <a:t>нагайбаки</a:t>
            </a:r>
            <a:r>
              <a:rPr lang="ru-RU" dirty="0">
                <a:solidFill>
                  <a:schemeClr val="accent2">
                    <a:lumMod val="50000"/>
                  </a:schemeClr>
                </a:solidFill>
              </a:rPr>
              <a:t> получили крещение, и стали воинским сословием на башкирском пограничье. Полтора века назад всех </a:t>
            </a:r>
            <a:r>
              <a:rPr lang="ru-RU" dirty="0" err="1">
                <a:solidFill>
                  <a:schemeClr val="accent2">
                    <a:lumMod val="50000"/>
                  </a:schemeClr>
                </a:solidFill>
              </a:rPr>
              <a:t>нагайбаков</a:t>
            </a:r>
            <a:r>
              <a:rPr lang="ru-RU" dirty="0">
                <a:solidFill>
                  <a:schemeClr val="accent2">
                    <a:lumMod val="50000"/>
                  </a:schemeClr>
                </a:solidFill>
              </a:rPr>
              <a:t> в числе других казаков переселили из родных мест - </a:t>
            </a:r>
            <a:r>
              <a:rPr lang="ru-RU" dirty="0" err="1">
                <a:solidFill>
                  <a:schemeClr val="accent2">
                    <a:lumMod val="50000"/>
                  </a:schemeClr>
                </a:solidFill>
              </a:rPr>
              <a:t>Нагайбакской</a:t>
            </a:r>
            <a:r>
              <a:rPr lang="ru-RU" dirty="0">
                <a:solidFill>
                  <a:schemeClr val="accent2">
                    <a:lumMod val="50000"/>
                  </a:schemeClr>
                </a:solidFill>
              </a:rPr>
              <a:t> крепости в пограничье Татарии и Башкирии, близ Мензелинска, за Уральские горы…</a:t>
            </a:r>
          </a:p>
          <a:p>
            <a:pPr marL="0" indent="0">
              <a:buNone/>
            </a:pPr>
            <a:r>
              <a:rPr lang="ru-RU" dirty="0">
                <a:solidFill>
                  <a:schemeClr val="accent2">
                    <a:lumMod val="50000"/>
                  </a:schemeClr>
                </a:solidFill>
              </a:rPr>
              <a:t>В облике </a:t>
            </a:r>
            <a:r>
              <a:rPr lang="ru-RU" dirty="0" err="1">
                <a:solidFill>
                  <a:schemeClr val="accent2">
                    <a:lumMod val="50000"/>
                  </a:schemeClr>
                </a:solidFill>
              </a:rPr>
              <a:t>нагайбаков</a:t>
            </a:r>
            <a:r>
              <a:rPr lang="ru-RU" dirty="0">
                <a:solidFill>
                  <a:schemeClr val="accent2">
                    <a:lumMod val="50000"/>
                  </a:schemeClr>
                </a:solidFill>
              </a:rPr>
              <a:t> есть тюркские черты, но чаще они стройны, худощавы, светловолосы и светлоглазы. Если поговорить с </a:t>
            </a:r>
            <a:r>
              <a:rPr lang="ru-RU" dirty="0" err="1">
                <a:solidFill>
                  <a:schemeClr val="accent2">
                    <a:lumMod val="50000"/>
                  </a:schemeClr>
                </a:solidFill>
              </a:rPr>
              <a:t>нагайбаками</a:t>
            </a:r>
            <a:r>
              <a:rPr lang="ru-RU" dirty="0">
                <a:solidFill>
                  <a:schemeClr val="accent2">
                    <a:lumMod val="50000"/>
                  </a:schemeClr>
                </a:solidFill>
              </a:rPr>
              <a:t>, </a:t>
            </a:r>
            <a:r>
              <a:rPr lang="ru-RU" dirty="0" err="1">
                <a:solidFill>
                  <a:schemeClr val="accent2">
                    <a:lumMod val="50000"/>
                  </a:schemeClr>
                </a:solidFill>
              </a:rPr>
              <a:t>вслушайться</a:t>
            </a:r>
            <a:r>
              <a:rPr lang="ru-RU" dirty="0">
                <a:solidFill>
                  <a:schemeClr val="accent2">
                    <a:lumMod val="50000"/>
                  </a:schemeClr>
                </a:solidFill>
              </a:rPr>
              <a:t> в их речь, легко приметить их самобытность. Самобытны не только история и облик </a:t>
            </a:r>
            <a:r>
              <a:rPr lang="ru-RU" dirty="0" err="1">
                <a:solidFill>
                  <a:schemeClr val="accent2">
                    <a:lumMod val="50000"/>
                  </a:schemeClr>
                </a:solidFill>
              </a:rPr>
              <a:t>нагайбаков</a:t>
            </a:r>
            <a:r>
              <a:rPr lang="ru-RU" dirty="0">
                <a:solidFill>
                  <a:schemeClr val="accent2">
                    <a:lumMod val="50000"/>
                  </a:schemeClr>
                </a:solidFill>
              </a:rPr>
              <a:t>, но и их сказки, легенды и </a:t>
            </a:r>
            <a:r>
              <a:rPr lang="ru-RU" dirty="0" smtClean="0">
                <a:solidFill>
                  <a:schemeClr val="accent2">
                    <a:lumMod val="50000"/>
                  </a:schemeClr>
                </a:solidFill>
              </a:rPr>
              <a:t>притчи.</a:t>
            </a:r>
          </a:p>
          <a:p>
            <a:pPr marL="0" indent="0">
              <a:buNone/>
            </a:pPr>
            <a:r>
              <a:rPr lang="en-US" dirty="0">
                <a:hlinkClick r:id="rId3"/>
              </a:rPr>
              <a:t>http://</a:t>
            </a:r>
            <a:r>
              <a:rPr lang="en-US" dirty="0" smtClean="0">
                <a:hlinkClick r:id="rId3"/>
              </a:rPr>
              <a:t>pisateli.ch-lib.ru/kid/story_pu/DRUG.html</a:t>
            </a:r>
            <a:endParaRPr lang="ru-RU" dirty="0" smtClean="0"/>
          </a:p>
          <a:p>
            <a:pPr marL="0" indent="0">
              <a:buNone/>
            </a:pPr>
            <a:endParaRPr lang="ru-RU" dirty="0"/>
          </a:p>
          <a:p>
            <a:pPr marL="0" indent="0">
              <a:buNone/>
            </a:pPr>
            <a:endParaRPr lang="ru-RU" b="1" dirty="0" smtClean="0">
              <a:solidFill>
                <a:schemeClr val="accent2">
                  <a:lumMod val="50000"/>
                </a:schemeClr>
              </a:solidFill>
            </a:endParaRPr>
          </a:p>
        </p:txBody>
      </p:sp>
      <p:pic>
        <p:nvPicPr>
          <p:cNvPr id="12290" name="Picture 2" descr="http://pisateli.ch-lib.ru/kid/story_pu/i/hr_dosh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244" y="1659510"/>
            <a:ext cx="3077825" cy="4517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0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Таджикские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lnSpcReduction="10000"/>
          </a:bodyPr>
          <a:lstStyle/>
          <a:p>
            <a:pPr marL="0" indent="0" fontAlgn="base">
              <a:buNone/>
            </a:pPr>
            <a:r>
              <a:rPr lang="ru-RU" b="1" dirty="0">
                <a:solidFill>
                  <a:schemeClr val="accent2">
                    <a:lumMod val="50000"/>
                  </a:schemeClr>
                </a:solidFill>
              </a:rPr>
              <a:t>В каждом таджикском доме они могут звучать по-разному, потому что передавались с древних времён из уст в уста. Но благодаря именно этому некоторая их часть дошла до наших времён. В таджикских народных сказках сочетаются колорит и мудрость веков Востока.  </a:t>
            </a:r>
            <a:endParaRPr lang="ru-RU" b="1" dirty="0" smtClean="0">
              <a:solidFill>
                <a:schemeClr val="accent2">
                  <a:lumMod val="50000"/>
                </a:schemeClr>
              </a:solidFill>
            </a:endParaRPr>
          </a:p>
          <a:p>
            <a:pPr marL="0" indent="0" fontAlgn="base">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skazkoved.ru/index.php?fid=1&amp;sid=98</a:t>
            </a:r>
            <a:endParaRPr lang="ru-RU" dirty="0" smtClean="0">
              <a:solidFill>
                <a:schemeClr val="accent2">
                  <a:lumMod val="50000"/>
                </a:schemeClr>
              </a:solidFill>
            </a:endParaRPr>
          </a:p>
          <a:p>
            <a:pPr marL="0" indent="0" fontAlgn="base">
              <a:buNone/>
            </a:pPr>
            <a:endParaRPr lang="ru-RU" dirty="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4338" name="Picture 2" descr="https://knigamir.com/upload/iblock/3b2/3b23113a592ed1c0a94e870105f933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830" y="1453295"/>
            <a:ext cx="3570613" cy="5167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9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fontScale="90000"/>
          </a:bodyPr>
          <a:lstStyle/>
          <a:p>
            <a:r>
              <a:rPr lang="ru-RU" sz="5400" b="1" dirty="0" smtClean="0">
                <a:solidFill>
                  <a:schemeClr val="accent6">
                    <a:lumMod val="50000"/>
                  </a:schemeClr>
                </a:solidFill>
                <a:effectLst>
                  <a:outerShdw blurRad="38100" dist="38100" dir="2700000" algn="tl">
                    <a:srgbClr val="000000">
                      <a:alpha val="43137"/>
                    </a:srgbClr>
                  </a:outerShdw>
                </a:effectLst>
              </a:rPr>
              <a:t>Азербайджанские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85000" lnSpcReduction="20000"/>
          </a:bodyPr>
          <a:lstStyle/>
          <a:p>
            <a:pPr marL="0" indent="0" fontAlgn="base">
              <a:buNone/>
            </a:pPr>
            <a:r>
              <a:rPr lang="ru-RU" b="1" dirty="0">
                <a:solidFill>
                  <a:schemeClr val="accent2">
                    <a:lumMod val="50000"/>
                  </a:schemeClr>
                </a:solidFill>
              </a:rPr>
              <a:t>Азербайджанские народные сказки богаты по содержанию и разнообразны по своей форме. В них нашло отображение славное прошлое народа Азербайджана, его борьба против захватчиков. Азербайджанские народные сказки донесли до нашего времени древние народные обычаи. В них можно увидеть картины природы этой страны, его зелёные луга, прекрасные горы, бурлящие реки, красивейшие сады, а также многое другое</a:t>
            </a:r>
            <a:r>
              <a:rPr lang="ru-RU" b="1" dirty="0" smtClean="0">
                <a:solidFill>
                  <a:schemeClr val="accent2">
                    <a:lumMod val="50000"/>
                  </a:schemeClr>
                </a:solidFill>
              </a:rPr>
              <a:t>.</a:t>
            </a:r>
          </a:p>
          <a:p>
            <a:pPr marL="0" indent="0" fontAlgn="base">
              <a:buNone/>
            </a:pPr>
            <a:r>
              <a:rPr lang="en-US" b="1" dirty="0">
                <a:solidFill>
                  <a:schemeClr val="accent2">
                    <a:lumMod val="50000"/>
                  </a:schemeClr>
                </a:solidFill>
                <a:hlinkClick r:id="rId3"/>
              </a:rPr>
              <a:t>http://</a:t>
            </a:r>
            <a:r>
              <a:rPr lang="en-US" b="1" dirty="0" smtClean="0">
                <a:solidFill>
                  <a:schemeClr val="accent2">
                    <a:lumMod val="50000"/>
                  </a:schemeClr>
                </a:solidFill>
                <a:hlinkClick r:id="rId3"/>
              </a:rPr>
              <a:t>skazkoved.ru/index.php?fid=1&amp;sid=37</a:t>
            </a:r>
            <a:endParaRPr lang="ru-RU" b="1" dirty="0" smtClean="0">
              <a:solidFill>
                <a:schemeClr val="accent2">
                  <a:lumMod val="50000"/>
                </a:schemeClr>
              </a:solidFill>
            </a:endParaRPr>
          </a:p>
          <a:p>
            <a:pPr marL="0" indent="0" fontAlgn="base">
              <a:buNone/>
            </a:pPr>
            <a:endParaRPr lang="ru-RU" b="1" dirty="0" smtClean="0">
              <a:solidFill>
                <a:schemeClr val="accent2">
                  <a:lumMod val="50000"/>
                </a:schemeClr>
              </a:solidFill>
            </a:endParaRPr>
          </a:p>
          <a:p>
            <a:pPr marL="0" indent="0" fontAlgn="base">
              <a:buNone/>
            </a:pPr>
            <a:endParaRPr lang="ru-RU" dirty="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5362" name="Picture 2" descr="https://pandia.ru/text/82/357/images/img1_2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979" y="1690688"/>
            <a:ext cx="3549159" cy="473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6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Чувашские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77500" lnSpcReduction="20000"/>
          </a:bodyPr>
          <a:lstStyle/>
          <a:p>
            <a:pPr marL="0" indent="0" fontAlgn="base">
              <a:buNone/>
            </a:pPr>
            <a:r>
              <a:rPr lang="ru-RU" dirty="0">
                <a:solidFill>
                  <a:schemeClr val="accent2">
                    <a:lumMod val="50000"/>
                  </a:schemeClr>
                </a:solidFill>
              </a:rPr>
              <a:t>Чувашские народные сказки своими сюжетами и действующими персонажами очень близки к сказкам других народов, но чувашские сохраняют национальную самобытность. Герои сказок, быт, разговорная лексика, стиль, содержание неповторимо своеобразны и колоритны, отвечают требованиям чувашского эстетического идеала, ибо диалог, спор или соревнование в чём-либо заканчиваются осмеянием вышеупомянутых типов: </a:t>
            </a:r>
            <a:r>
              <a:rPr lang="ru-RU" dirty="0" err="1">
                <a:solidFill>
                  <a:schemeClr val="accent2">
                    <a:lumMod val="50000"/>
                  </a:schemeClr>
                </a:solidFill>
              </a:rPr>
              <a:t>пуяна</a:t>
            </a:r>
            <a:r>
              <a:rPr lang="ru-RU" dirty="0">
                <a:solidFill>
                  <a:schemeClr val="accent2">
                    <a:lumMod val="50000"/>
                  </a:schemeClr>
                </a:solidFill>
              </a:rPr>
              <a:t>, </a:t>
            </a:r>
            <a:r>
              <a:rPr lang="ru-RU" dirty="0" err="1">
                <a:solidFill>
                  <a:schemeClr val="accent2">
                    <a:lumMod val="50000"/>
                  </a:schemeClr>
                </a:solidFill>
              </a:rPr>
              <a:t>улбута</a:t>
            </a:r>
            <a:r>
              <a:rPr lang="ru-RU" dirty="0">
                <a:solidFill>
                  <a:schemeClr val="accent2">
                    <a:lumMod val="50000"/>
                  </a:schemeClr>
                </a:solidFill>
              </a:rPr>
              <a:t> и др. Сообразительный герой сказки вызывает восхищение, а </a:t>
            </a:r>
            <a:r>
              <a:rPr lang="ru-RU" dirty="0" err="1">
                <a:solidFill>
                  <a:schemeClr val="accent2">
                    <a:lumMod val="50000"/>
                  </a:schemeClr>
                </a:solidFill>
              </a:rPr>
              <a:t>улбут</a:t>
            </a:r>
            <a:r>
              <a:rPr lang="ru-RU" dirty="0">
                <a:solidFill>
                  <a:schemeClr val="accent2">
                    <a:lumMod val="50000"/>
                  </a:schemeClr>
                </a:solidFill>
              </a:rPr>
              <a:t> — насмешку. ... Народный юмор в сказках глубоко оптимистичен</a:t>
            </a:r>
            <a:r>
              <a:rPr lang="ru-RU" dirty="0" smtClean="0">
                <a:solidFill>
                  <a:schemeClr val="accent2">
                    <a:lumMod val="50000"/>
                  </a:schemeClr>
                </a:solidFill>
              </a:rPr>
              <a:t>.</a:t>
            </a:r>
          </a:p>
          <a:p>
            <a:pPr marL="0" indent="0" fontAlgn="base">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skazkoved.ru/index.php?fid=1&amp;sid=160</a:t>
            </a:r>
            <a:endParaRPr lang="ru-RU" dirty="0" smtClean="0">
              <a:solidFill>
                <a:schemeClr val="accent2">
                  <a:lumMod val="50000"/>
                </a:schemeClr>
              </a:solidFill>
            </a:endParaRPr>
          </a:p>
          <a:p>
            <a:pPr marL="0" indent="0" fontAlgn="base">
              <a:buNone/>
            </a:pPr>
            <a:endParaRPr lang="ru-RU" dirty="0" smtClean="0">
              <a:solidFill>
                <a:schemeClr val="accent2">
                  <a:lumMod val="50000"/>
                </a:schemeClr>
              </a:solidFill>
            </a:endParaRPr>
          </a:p>
          <a:p>
            <a:pPr marL="0" indent="0" fontAlgn="base">
              <a:buNone/>
            </a:pPr>
            <a:endParaRPr lang="ru-RU" b="1" dirty="0" smtClean="0">
              <a:solidFill>
                <a:schemeClr val="accent2">
                  <a:lumMod val="50000"/>
                </a:schemeClr>
              </a:solidFill>
            </a:endParaRPr>
          </a:p>
          <a:p>
            <a:pPr marL="0" indent="0" fontAlgn="base">
              <a:buNone/>
            </a:pPr>
            <a:endParaRPr lang="ru-RU" dirty="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6386" name="Picture 2" descr="https://mubiblioteka.ru/media/vistavka/skazki_rodnogo_kraya/image/chuvashskie_narodnye_skaz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374" y="1531620"/>
            <a:ext cx="3866931" cy="5046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5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0272" cy="69245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Узбекские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70000" lnSpcReduction="20000"/>
          </a:bodyPr>
          <a:lstStyle/>
          <a:p>
            <a:pPr marL="0" indent="0" fontAlgn="base">
              <a:buNone/>
            </a:pPr>
            <a:r>
              <a:rPr lang="ru-RU" dirty="0"/>
              <a:t> </a:t>
            </a:r>
            <a:r>
              <a:rPr lang="ru-RU" dirty="0" smtClean="0">
                <a:solidFill>
                  <a:schemeClr val="accent2">
                    <a:lumMod val="50000"/>
                  </a:schemeClr>
                </a:solidFill>
              </a:rPr>
              <a:t>Узбекские </a:t>
            </a:r>
            <a:r>
              <a:rPr lang="ru-RU" dirty="0">
                <a:solidFill>
                  <a:schemeClr val="accent2">
                    <a:lumMod val="50000"/>
                  </a:schemeClr>
                </a:solidFill>
              </a:rPr>
              <a:t>народные </a:t>
            </a:r>
            <a:r>
              <a:rPr lang="ru-RU" dirty="0" smtClean="0">
                <a:solidFill>
                  <a:schemeClr val="accent2">
                    <a:lumMod val="50000"/>
                  </a:schemeClr>
                </a:solidFill>
              </a:rPr>
              <a:t>сказки, </a:t>
            </a:r>
            <a:r>
              <a:rPr lang="ru-RU" dirty="0">
                <a:solidFill>
                  <a:schemeClr val="accent2">
                    <a:lumMod val="50000"/>
                  </a:schemeClr>
                </a:solidFill>
              </a:rPr>
              <a:t>о</a:t>
            </a:r>
            <a:r>
              <a:rPr lang="ru-RU" dirty="0" smtClean="0">
                <a:solidFill>
                  <a:schemeClr val="accent2">
                    <a:lumMod val="50000"/>
                  </a:schemeClr>
                </a:solidFill>
              </a:rPr>
              <a:t> </a:t>
            </a:r>
            <a:r>
              <a:rPr lang="ru-RU" dirty="0">
                <a:solidFill>
                  <a:schemeClr val="accent2">
                    <a:lumMod val="50000"/>
                  </a:schemeClr>
                </a:solidFill>
              </a:rPr>
              <a:t>чем они? О сильных и смелых богатырях, хранителях народной чести и славы, подобных легендарному Фархаду. Об умных бедняках и жадных богатеях. О самоотверженной дружбе и любви. О преданности родному краю и о силе, которой наполняет человека верность Отчизне. Стремясь представить узбекское народное творчество по возможности шире, составители включили в сборник и бытующие издавна в народе сказки о животных, о борьбе народных героев-богатырей, мудрецов со злыми силами. Проникнутые немеркнущим очарованием Востока, звучащие то торжественно, то лирично, то задушевно, то с лукавинкой и юмором, - сказки эти неизменно находит верный путь к читательскому сердцу</a:t>
            </a:r>
            <a:r>
              <a:rPr lang="ru-RU" dirty="0" smtClean="0">
                <a:solidFill>
                  <a:schemeClr val="accent2">
                    <a:lumMod val="50000"/>
                  </a:schemeClr>
                </a:solidFill>
              </a:rPr>
              <a:t>.</a:t>
            </a:r>
          </a:p>
          <a:p>
            <a:pPr marL="0" indent="0" fontAlgn="base">
              <a:buNone/>
            </a:pPr>
            <a:r>
              <a:rPr lang="en-US" dirty="0">
                <a:solidFill>
                  <a:schemeClr val="accent2">
                    <a:lumMod val="50000"/>
                  </a:schemeClr>
                </a:solidFill>
                <a:hlinkClick r:id="rId3"/>
              </a:rPr>
              <a:t>http://</a:t>
            </a:r>
            <a:r>
              <a:rPr lang="en-US" dirty="0" smtClean="0">
                <a:solidFill>
                  <a:schemeClr val="accent2">
                    <a:lumMod val="50000"/>
                  </a:schemeClr>
                </a:solidFill>
                <a:hlinkClick r:id="rId3"/>
              </a:rPr>
              <a:t>skazkoved.ru/index.php?fid=1&amp;sid=150</a:t>
            </a:r>
            <a:endParaRPr lang="ru-RU" dirty="0" smtClean="0">
              <a:solidFill>
                <a:schemeClr val="accent2">
                  <a:lumMod val="50000"/>
                </a:schemeClr>
              </a:solidFill>
            </a:endParaRPr>
          </a:p>
          <a:p>
            <a:pPr marL="0" indent="0" fontAlgn="base">
              <a:buNone/>
            </a:pPr>
            <a:endParaRPr lang="ru-RU" dirty="0" smtClean="0">
              <a:solidFill>
                <a:schemeClr val="accent2">
                  <a:lumMod val="50000"/>
                </a:schemeClr>
              </a:solidFill>
            </a:endParaRPr>
          </a:p>
          <a:p>
            <a:pPr marL="0" indent="0" fontAlgn="base">
              <a:buNone/>
            </a:pPr>
            <a:endParaRPr lang="ru-RU" b="1" dirty="0" smtClean="0">
              <a:solidFill>
                <a:schemeClr val="accent2">
                  <a:lumMod val="50000"/>
                </a:schemeClr>
              </a:solidFill>
            </a:endParaRPr>
          </a:p>
          <a:p>
            <a:pPr marL="0" indent="0" fontAlgn="base">
              <a:buNone/>
            </a:pPr>
            <a:endParaRPr lang="ru-RU" dirty="0">
              <a:solidFill>
                <a:schemeClr val="accent2">
                  <a:lumMod val="50000"/>
                </a:schemeClr>
              </a:solidFill>
            </a:endParaRPr>
          </a:p>
          <a:p>
            <a:pPr marL="0" indent="0">
              <a:buNone/>
            </a:pPr>
            <a:endParaRPr lang="ru-RU" b="1" dirty="0" smtClean="0">
              <a:solidFill>
                <a:schemeClr val="accent2">
                  <a:lumMod val="50000"/>
                </a:schemeClr>
              </a:solidFill>
            </a:endParaRPr>
          </a:p>
        </p:txBody>
      </p:sp>
      <p:pic>
        <p:nvPicPr>
          <p:cNvPr id="17412" name="Picture 4" descr="https://img-fotki.yandex.ru/get/9797/120816668.27d/0_ad38d_22512126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660" y="1468315"/>
            <a:ext cx="3915263" cy="5220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9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9" y="7937"/>
            <a:ext cx="12019084" cy="6858000"/>
          </a:xfrm>
          <a:prstGeom prst="rect">
            <a:avLst/>
          </a:prstGeom>
        </p:spPr>
      </p:pic>
      <p:sp>
        <p:nvSpPr>
          <p:cNvPr id="2" name="Заголовок 1"/>
          <p:cNvSpPr>
            <a:spLocks noGrp="1"/>
          </p:cNvSpPr>
          <p:nvPr>
            <p:ph type="ctrTitle"/>
          </p:nvPr>
        </p:nvSpPr>
        <p:spPr>
          <a:xfrm>
            <a:off x="3564981" y="3956698"/>
            <a:ext cx="11565687" cy="2129224"/>
          </a:xfrm>
          <a:prstGeom prst="rect">
            <a:avLst/>
          </a:prstGeom>
        </p:spPr>
        <p:txBody>
          <a:bodyPr/>
          <a:lstStyle/>
          <a:p>
            <a:endParaRPr lang="ru-RU" b="1" dirty="0">
              <a:solidFill>
                <a:schemeClr val="accent6">
                  <a:lumMod val="50000"/>
                </a:schemeClr>
              </a:solidFill>
              <a:effectLst>
                <a:outerShdw blurRad="38100" dist="38100" dir="2700000" algn="tl">
                  <a:srgbClr val="000000">
                    <a:alpha val="43137"/>
                  </a:srgbClr>
                </a:outerShdw>
              </a:effectLst>
            </a:endParaRPr>
          </a:p>
        </p:txBody>
      </p:sp>
      <p:sp>
        <p:nvSpPr>
          <p:cNvPr id="4" name="AutoShape 2" descr="Фон для презентации с рамко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Фон для презентации с рамкой"/>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schemeClr val="accent6">
                  <a:lumMod val="50000"/>
                </a:schemeClr>
              </a:solidFill>
            </a:endParaRPr>
          </a:p>
        </p:txBody>
      </p:sp>
      <p:pic>
        <p:nvPicPr>
          <p:cNvPr id="3074" name="Picture 2" descr="https://gubernia74.ru/images/upload/image/2015/10_October/2710/lvh4q1v0.jpg"/>
          <p:cNvPicPr>
            <a:picLocks noChangeAspect="1" noChangeArrowheads="1"/>
          </p:cNvPicPr>
          <p:nvPr/>
        </p:nvPicPr>
        <p:blipFill rotWithShape="1">
          <a:blip r:embed="rId3">
            <a:extLst>
              <a:ext uri="{28A0092B-C50C-407E-A947-70E740481C1C}">
                <a14:useLocalDpi xmlns:a14="http://schemas.microsoft.com/office/drawing/2010/main" val="0"/>
              </a:ext>
            </a:extLst>
          </a:blip>
          <a:srcRect t="3872"/>
          <a:stretch/>
        </p:blipFill>
        <p:spPr bwMode="auto">
          <a:xfrm>
            <a:off x="2447365" y="609601"/>
            <a:ext cx="7987553" cy="4748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3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Русские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216162" y="1248508"/>
            <a:ext cx="5671038" cy="5468815"/>
          </a:xfrm>
        </p:spPr>
        <p:txBody>
          <a:bodyPr>
            <a:normAutofit/>
          </a:bodyPr>
          <a:lstStyle/>
          <a:p>
            <a:pPr marL="0" indent="0" fontAlgn="base">
              <a:buNone/>
            </a:pPr>
            <a:r>
              <a:rPr lang="ru-RU" dirty="0" smtClean="0">
                <a:solidFill>
                  <a:schemeClr val="accent2">
                    <a:lumMod val="50000"/>
                  </a:schemeClr>
                </a:solidFill>
                <a:effectLst>
                  <a:outerShdw blurRad="38100" dist="38100" dir="2700000" algn="tl">
                    <a:srgbClr val="000000">
                      <a:alpha val="43137"/>
                    </a:srgbClr>
                  </a:outerShdw>
                </a:effectLst>
              </a:rPr>
              <a:t>Русские </a:t>
            </a:r>
            <a:r>
              <a:rPr lang="ru-RU" dirty="0">
                <a:solidFill>
                  <a:schemeClr val="accent2">
                    <a:lumMod val="50000"/>
                  </a:schemeClr>
                </a:solidFill>
                <a:effectLst>
                  <a:outerShdw blurRad="38100" dist="38100" dir="2700000" algn="tl">
                    <a:srgbClr val="000000">
                      <a:alpha val="43137"/>
                    </a:srgbClr>
                  </a:outerShdw>
                </a:effectLst>
              </a:rPr>
              <a:t>народные сказки воспитали не одно поколение детей, так как всегда отличались не просто интересным, но в первую очередь поучительным содержанием. В этих сказках вы  встретите хорошо знакомых и полюбившихся персонажей, таких как Колобок, Илья Муромец, Елена премудрая, и возможно, откроете для себя новых героев</a:t>
            </a:r>
            <a:r>
              <a:rPr lang="ru-RU" dirty="0" smtClean="0">
                <a:solidFill>
                  <a:schemeClr val="accent2">
                    <a:lumMod val="50000"/>
                  </a:schemeClr>
                </a:solidFill>
                <a:effectLst>
                  <a:outerShdw blurRad="38100" dist="38100" dir="2700000" algn="tl">
                    <a:srgbClr val="000000">
                      <a:alpha val="43137"/>
                    </a:srgbClr>
                  </a:outerShdw>
                </a:effectLst>
              </a:rPr>
              <a:t>.</a:t>
            </a:r>
          </a:p>
          <a:p>
            <a:pPr marL="0" indent="0" fontAlgn="base">
              <a:buNone/>
            </a:pPr>
            <a:r>
              <a:rPr lang="en-US" dirty="0">
                <a:hlinkClick r:id="rId3"/>
              </a:rPr>
              <a:t>http://</a:t>
            </a:r>
            <a:r>
              <a:rPr lang="en-US" dirty="0" smtClean="0">
                <a:hlinkClick r:id="rId3"/>
              </a:rPr>
              <a:t>skazkoved.ru/index.php?fid=1&amp;sid=1</a:t>
            </a:r>
            <a:endParaRPr lang="ru-RU" dirty="0" smtClean="0"/>
          </a:p>
        </p:txBody>
      </p:sp>
      <p:pic>
        <p:nvPicPr>
          <p:cNvPr id="2052" name="Picture 4" descr="http://bazhov.libnsk.su/CGI/irbis64r_12/cgiirbis_64.exe?LNG=&amp;C21COM=2&amp;I21DBN=CAT&amp;P21DBN=CAT&amp;Z21ID=111&amp;Image_file_name=0827%D1%80%D1%83%D1%81%D1%81%D0%BA%D0%B8%D0%B5.jpg&amp;IMAGE_FILE_DOWNLOA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396" y="1566113"/>
            <a:ext cx="3539685" cy="4833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7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26"/>
            <a:ext cx="12173642" cy="68476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Татарские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85000" lnSpcReduction="20000"/>
          </a:bodyPr>
          <a:lstStyle/>
          <a:p>
            <a:pPr marL="0" indent="0">
              <a:buNone/>
            </a:pPr>
            <a:r>
              <a:rPr lang="ru-RU" dirty="0" smtClean="0">
                <a:solidFill>
                  <a:schemeClr val="accent2">
                    <a:lumMod val="50000"/>
                  </a:schemeClr>
                </a:solidFill>
                <a:effectLst>
                  <a:outerShdw blurRad="38100" dist="38100" dir="2700000" algn="tl">
                    <a:srgbClr val="000000">
                      <a:alpha val="43137"/>
                    </a:srgbClr>
                  </a:outerShdw>
                </a:effectLst>
              </a:rPr>
              <a:t>В </a:t>
            </a:r>
            <a:r>
              <a:rPr lang="ru-RU" dirty="0">
                <a:solidFill>
                  <a:schemeClr val="accent2">
                    <a:lumMod val="50000"/>
                  </a:schemeClr>
                </a:solidFill>
                <a:effectLst>
                  <a:outerShdw blurRad="38100" dist="38100" dir="2700000" algn="tl">
                    <a:srgbClr val="000000">
                      <a:alpha val="43137"/>
                    </a:srgbClr>
                  </a:outerShdw>
                </a:effectLst>
              </a:rPr>
              <a:t>татарских народных сказках нашло отражение славное прошлое нации Татарстана, его борьба против недругов, моральные воззрения. Татарские народные сказки донесли до сего времени древние национальные обычаи. Не стоит удивляться, если вы найдёте в разных татарских сказках очень схожие между собой сюжеты или сюжеты тесно пересекающиеся с русскими народными сказками - ведь русские и татары живут бок о бок уже не один век и культуры этих народов во многом дополнили друг друга</a:t>
            </a:r>
            <a:r>
              <a:rPr lang="ru-RU" dirty="0" smtClean="0">
                <a:solidFill>
                  <a:schemeClr val="accent2">
                    <a:lumMod val="50000"/>
                  </a:schemeClr>
                </a:solidFill>
                <a:effectLst>
                  <a:outerShdw blurRad="38100" dist="38100" dir="2700000" algn="tl">
                    <a:srgbClr val="000000">
                      <a:alpha val="43137"/>
                    </a:srgbClr>
                  </a:outerShdw>
                </a:effectLst>
              </a:rPr>
              <a:t>.</a:t>
            </a:r>
          </a:p>
          <a:p>
            <a:r>
              <a:rPr lang="en-US" dirty="0">
                <a:solidFill>
                  <a:schemeClr val="accent6">
                    <a:lumMod val="50000"/>
                  </a:schemeClr>
                </a:solidFill>
                <a:effectLst>
                  <a:outerShdw blurRad="38100" dist="38100" dir="2700000" algn="tl">
                    <a:srgbClr val="000000">
                      <a:alpha val="43137"/>
                    </a:srgbClr>
                  </a:outerShdw>
                </a:effectLst>
                <a:hlinkClick r:id="rId3"/>
              </a:rPr>
              <a:t>http://</a:t>
            </a:r>
            <a:r>
              <a:rPr lang="en-US" dirty="0" smtClean="0">
                <a:solidFill>
                  <a:schemeClr val="accent6">
                    <a:lumMod val="50000"/>
                  </a:schemeClr>
                </a:solidFill>
                <a:effectLst>
                  <a:outerShdw blurRad="38100" dist="38100" dir="2700000" algn="tl">
                    <a:srgbClr val="000000">
                      <a:alpha val="43137"/>
                    </a:srgbClr>
                  </a:outerShdw>
                </a:effectLst>
                <a:hlinkClick r:id="rId3"/>
              </a:rPr>
              <a:t>skazkoved.ru/index.php?fid=1&amp;sid=143</a:t>
            </a:r>
            <a:endParaRPr lang="ru-RU" dirty="0" smtClean="0">
              <a:solidFill>
                <a:schemeClr val="accent6">
                  <a:lumMod val="50000"/>
                </a:schemeClr>
              </a:solidFill>
              <a:effectLst>
                <a:outerShdw blurRad="38100" dist="38100" dir="2700000" algn="tl">
                  <a:srgbClr val="000000">
                    <a:alpha val="43137"/>
                  </a:srgbClr>
                </a:outerShdw>
              </a:effectLst>
            </a:endParaRPr>
          </a:p>
          <a:p>
            <a:endParaRPr lang="ru-RU" dirty="0">
              <a:solidFill>
                <a:schemeClr val="accent6">
                  <a:lumMod val="50000"/>
                </a:schemeClr>
              </a:solidFill>
              <a:effectLst>
                <a:outerShdw blurRad="38100" dist="38100" dir="2700000" algn="tl">
                  <a:srgbClr val="000000">
                    <a:alpha val="43137"/>
                  </a:srgbClr>
                </a:outerShdw>
              </a:effectLst>
            </a:endParaRPr>
          </a:p>
        </p:txBody>
      </p:sp>
      <p:pic>
        <p:nvPicPr>
          <p:cNvPr id="4102" name="Picture 6" descr="https://www.tatpressa.ru/extrafiles/image/sk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192" y="1520620"/>
            <a:ext cx="3528400" cy="4826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1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26"/>
            <a:ext cx="12173642" cy="68476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Башкирские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lnSpcReduction="10000"/>
          </a:bodyPr>
          <a:lstStyle/>
          <a:p>
            <a:pPr marL="0" indent="0">
              <a:buNone/>
            </a:pPr>
            <a:r>
              <a:rPr lang="ru-RU" dirty="0" smtClean="0">
                <a:solidFill>
                  <a:schemeClr val="accent2">
                    <a:lumMod val="50000"/>
                  </a:schemeClr>
                </a:solidFill>
              </a:rPr>
              <a:t>Эти </a:t>
            </a:r>
            <a:r>
              <a:rPr lang="ru-RU" dirty="0">
                <a:solidFill>
                  <a:schemeClr val="accent2">
                    <a:lumMod val="50000"/>
                  </a:schemeClr>
                </a:solidFill>
              </a:rPr>
              <a:t>сказки завораживают своей простотой, таинственностью и мудростью. В них выражены народные представления о добре и зле, прославляются уважительное отношение к родителям, к старшим, любовь и дружба, трудолюбие и упорство. Осуждается жадность, лень, неблагодарность, трусость</a:t>
            </a:r>
            <a:r>
              <a:rPr lang="ru-RU" dirty="0" smtClean="0">
                <a:solidFill>
                  <a:schemeClr val="accent2">
                    <a:lumMod val="50000"/>
                  </a:schemeClr>
                </a:solidFill>
              </a:rPr>
              <a:t>.</a:t>
            </a:r>
          </a:p>
          <a:p>
            <a:pPr marL="0" indent="0">
              <a:buNone/>
            </a:pPr>
            <a:r>
              <a:rPr lang="en-US" dirty="0">
                <a:solidFill>
                  <a:schemeClr val="accent2">
                    <a:lumMod val="50000"/>
                  </a:schemeClr>
                </a:solidFill>
                <a:effectLst>
                  <a:outerShdw blurRad="38100" dist="38100" dir="2700000" algn="tl">
                    <a:srgbClr val="000000">
                      <a:alpha val="43137"/>
                    </a:srgbClr>
                  </a:outerShdw>
                </a:effectLst>
                <a:hlinkClick r:id="rId3"/>
              </a:rPr>
              <a:t>http://</a:t>
            </a:r>
            <a:r>
              <a:rPr lang="en-US" dirty="0" smtClean="0">
                <a:solidFill>
                  <a:schemeClr val="accent2">
                    <a:lumMod val="50000"/>
                  </a:schemeClr>
                </a:solidFill>
                <a:effectLst>
                  <a:outerShdw blurRad="38100" dist="38100" dir="2700000" algn="tl">
                    <a:srgbClr val="000000">
                      <a:alpha val="43137"/>
                    </a:srgbClr>
                  </a:outerShdw>
                </a:effectLst>
                <a:hlinkClick r:id="rId3"/>
              </a:rPr>
              <a:t>skazkoved.ru/index.php?fid=1&amp;sid=49</a:t>
            </a:r>
            <a:endParaRPr lang="ru-RU" dirty="0" smtClean="0">
              <a:solidFill>
                <a:schemeClr val="accent2">
                  <a:lumMod val="50000"/>
                </a:schemeClr>
              </a:solidFill>
              <a:effectLst>
                <a:outerShdw blurRad="38100" dist="38100" dir="2700000" algn="tl">
                  <a:srgbClr val="000000">
                    <a:alpha val="43137"/>
                  </a:srgbClr>
                </a:outerShdw>
              </a:effectLst>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4102" name="Picture 6" descr="https://www.tatpressa.ru/extrafiles/image/sk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209" y="3873233"/>
            <a:ext cx="1282072" cy="17537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cv4.litres.ru/pub/c/elektronnaya-kniga/cover_max1500/39288347-narodnoe-tvorchestvo-bashkirskie-narodnye-skazk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593" y="1517939"/>
            <a:ext cx="3789779" cy="5191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1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 y="0"/>
            <a:ext cx="12173642" cy="68476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Украинские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77500" lnSpcReduction="20000"/>
          </a:bodyPr>
          <a:lstStyle/>
          <a:p>
            <a:pPr marL="0" indent="0">
              <a:buNone/>
            </a:pPr>
            <a:r>
              <a:rPr lang="ru-RU" b="1" dirty="0">
                <a:solidFill>
                  <a:schemeClr val="accent2">
                    <a:lumMod val="50000"/>
                  </a:schemeClr>
                </a:solidFill>
              </a:rPr>
              <a:t>Украинские народные сказки это целая глава украинской истории. В них можно легко отследить, как и чем жили люди, с какими проблемами сталкивались и как их решали. Все традиции, праздники и обычаи можно увидеть в сюжетах народных повествований. Чем жили украинцы, что у них было и чего не было, о чём они мечтали и как шли к своим целям так же чётко заложено в смысл сказочных историй. Украинская народная сказка существуют не одну сотню лет и имеет свой особый жанр, который актуален до сих пор</a:t>
            </a:r>
            <a:r>
              <a:rPr lang="ru-RU" b="1" dirty="0" smtClean="0">
                <a:solidFill>
                  <a:schemeClr val="accent2">
                    <a:lumMod val="50000"/>
                  </a:schemeClr>
                </a:solidFill>
              </a:rPr>
              <a:t>.</a:t>
            </a:r>
          </a:p>
          <a:p>
            <a:pPr marL="0" indent="0">
              <a:buNone/>
            </a:pPr>
            <a:r>
              <a:rPr lang="en-US" dirty="0">
                <a:solidFill>
                  <a:schemeClr val="accent2">
                    <a:lumMod val="50000"/>
                  </a:schemeClr>
                </a:solidFill>
                <a:effectLst>
                  <a:outerShdw blurRad="38100" dist="38100" dir="2700000" algn="tl">
                    <a:srgbClr val="000000">
                      <a:alpha val="43137"/>
                    </a:srgbClr>
                  </a:outerShdw>
                </a:effectLst>
                <a:hlinkClick r:id="rId3"/>
              </a:rPr>
              <a:t>http://</a:t>
            </a:r>
            <a:r>
              <a:rPr lang="en-US" dirty="0" smtClean="0">
                <a:solidFill>
                  <a:schemeClr val="accent2">
                    <a:lumMod val="50000"/>
                  </a:schemeClr>
                </a:solidFill>
                <a:effectLst>
                  <a:outerShdw blurRad="38100" dist="38100" dir="2700000" algn="tl">
                    <a:srgbClr val="000000">
                      <a:alpha val="43137"/>
                    </a:srgbClr>
                  </a:outerShdw>
                </a:effectLst>
                <a:hlinkClick r:id="rId3"/>
              </a:rPr>
              <a:t>skazkoved.ru/index.php?fid=1&amp;sid=3</a:t>
            </a:r>
            <a:endParaRPr lang="ru-RU" dirty="0" smtClean="0">
              <a:solidFill>
                <a:schemeClr val="accent2">
                  <a:lumMod val="50000"/>
                </a:schemeClr>
              </a:solidFill>
              <a:effectLst>
                <a:outerShdw blurRad="38100" dist="38100" dir="2700000" algn="tl">
                  <a:srgbClr val="000000">
                    <a:alpha val="43137"/>
                  </a:srgbClr>
                </a:outerShdw>
              </a:effectLst>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6146" name="Picture 2" descr="https://spblib.ru/en/catalog?p_p_id=ru_spb_iac_esbo_portal_catalog_CatalogPortlet&amp;p_p_lifecycle=2&amp;p_p_state=normal&amp;p_p_mode=view&amp;p_p_resource_id=%2Fcover&amp;p_p_cacheability=cacheLevelPage&amp;_ru_spb_iac_esbo_portal_catalog_CatalogPortlet_url=http%3A%2F%2Fftp.libs.spb.ru%2Fcovers%2Fimages%2Fcover_19517025-ks_2019-04-12_12-01-54.jpg&amp;_ru_spb_iac_esbo_portal_catalog_CatalogPortlet_mvcRenderCommandName=%2Fpublication&amp;_ru_spb_iac_esbo_portal_catalog_CatalogPortlet_publicationId=12293354&amp;_ru_spb_iac_esbo_portal_catalog_CatalogPortlet_slug=ukrainskiye-narodnyye-skaz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258" y="1432880"/>
            <a:ext cx="3536180" cy="5073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7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6817" cy="68719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Казахские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62500" lnSpcReduction="20000"/>
          </a:bodyPr>
          <a:lstStyle/>
          <a:p>
            <a:pPr marL="0" indent="0">
              <a:buNone/>
            </a:pPr>
            <a:r>
              <a:rPr lang="ru-RU" dirty="0">
                <a:solidFill>
                  <a:schemeClr val="accent2">
                    <a:lumMod val="50000"/>
                  </a:schemeClr>
                </a:solidFill>
              </a:rPr>
              <a:t>Сказки - замечательный образец устного поэтического творчества казахского народа, страницы его истории, отражающие быт, обычаи, нравы и традиции степного кочевника, заключающие в себе драгоценные жемчужины народной мудрости, остроумия, находчивости, душевной щедрости.</a:t>
            </a:r>
            <a:r>
              <a:rPr lang="ru-RU" dirty="0">
                <a:solidFill>
                  <a:schemeClr val="accent2">
                    <a:lumMod val="50000"/>
                  </a:schemeClr>
                </a:solidFill>
              </a:rPr>
              <a:t/>
            </a:r>
            <a:br>
              <a:rPr lang="ru-RU" dirty="0">
                <a:solidFill>
                  <a:schemeClr val="accent2">
                    <a:lumMod val="50000"/>
                  </a:schemeClr>
                </a:solidFill>
              </a:rPr>
            </a:br>
            <a:r>
              <a:rPr lang="ru-RU" dirty="0">
                <a:solidFill>
                  <a:schemeClr val="accent2">
                    <a:lumMod val="50000"/>
                  </a:schemeClr>
                </a:solidFill>
              </a:rPr>
              <a:t>Мы узнаем из них о тяжелом и непосильном труде народа, о его вековой ненависти к своим угнетателям, о героической борьбе с чужеземными захватчиками. Во всех сказках высмеиваются тупость, алчность. и беспредельная жадность баев, прославляются мудрость, героизм и простота бедняков. И всегда добро одерживает победу над злом, всегда торжествуют справедливость и правда. Здесь много юмора, едкого сарказма, фантазии.</a:t>
            </a:r>
            <a:r>
              <a:rPr lang="ru-RU" dirty="0">
                <a:solidFill>
                  <a:schemeClr val="accent2">
                    <a:lumMod val="50000"/>
                  </a:schemeClr>
                </a:solidFill>
              </a:rPr>
              <a:t/>
            </a:r>
            <a:br>
              <a:rPr lang="ru-RU" dirty="0">
                <a:solidFill>
                  <a:schemeClr val="accent2">
                    <a:lumMod val="50000"/>
                  </a:schemeClr>
                </a:solidFill>
              </a:rPr>
            </a:br>
            <a:r>
              <a:rPr lang="ru-RU" dirty="0">
                <a:solidFill>
                  <a:schemeClr val="accent2">
                    <a:lumMod val="50000"/>
                  </a:schemeClr>
                </a:solidFill>
              </a:rPr>
              <a:t>Казахские сказки выразительны, лаконичны, читаются с большим </a:t>
            </a:r>
            <a:r>
              <a:rPr lang="ru-RU" dirty="0" smtClean="0">
                <a:solidFill>
                  <a:schemeClr val="accent2">
                    <a:lumMod val="50000"/>
                  </a:schemeClr>
                </a:solidFill>
              </a:rPr>
              <a:t>интересом.</a:t>
            </a:r>
          </a:p>
          <a:p>
            <a:pPr marL="0" indent="0">
              <a:buNone/>
            </a:pPr>
            <a:r>
              <a:rPr lang="en-US" dirty="0">
                <a:solidFill>
                  <a:schemeClr val="accent2">
                    <a:lumMod val="50000"/>
                  </a:schemeClr>
                </a:solidFill>
                <a:effectLst>
                  <a:outerShdw blurRad="38100" dist="38100" dir="2700000" algn="tl">
                    <a:srgbClr val="000000">
                      <a:alpha val="43137"/>
                    </a:srgbClr>
                  </a:outerShdw>
                </a:effectLst>
                <a:hlinkClick r:id="rId3"/>
              </a:rPr>
              <a:t>http://</a:t>
            </a:r>
            <a:r>
              <a:rPr lang="en-US" dirty="0" smtClean="0">
                <a:solidFill>
                  <a:schemeClr val="accent2">
                    <a:lumMod val="50000"/>
                  </a:schemeClr>
                </a:solidFill>
                <a:effectLst>
                  <a:outerShdw blurRad="38100" dist="38100" dir="2700000" algn="tl">
                    <a:srgbClr val="000000">
                      <a:alpha val="43137"/>
                    </a:srgbClr>
                  </a:outerShdw>
                </a:effectLst>
                <a:hlinkClick r:id="rId3"/>
              </a:rPr>
              <a:t>skazkoved.ru/index.php?fid=1&amp;sid=77</a:t>
            </a:r>
            <a:endParaRPr lang="ru-RU" dirty="0" smtClean="0">
              <a:solidFill>
                <a:schemeClr val="accent2">
                  <a:lumMod val="50000"/>
                </a:schemeClr>
              </a:solidFill>
              <a:effectLst>
                <a:outerShdw blurRad="38100" dist="38100" dir="2700000" algn="tl">
                  <a:srgbClr val="000000">
                    <a:alpha val="43137"/>
                  </a:srgbClr>
                </a:outerShdw>
              </a:effectLst>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7172" name="Picture 4" descr="https://simg.marwin.kz/media/catalog/product/cache/8d1771fdd19ec2393e47701ba45e606d/migrated/article/22145/64_tn3.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92" r="10326" b="-21"/>
          <a:stretch/>
        </p:blipFill>
        <p:spPr bwMode="auto">
          <a:xfrm>
            <a:off x="1958244" y="1450731"/>
            <a:ext cx="3761246" cy="4781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4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6817" cy="68719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Немецкие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fontScale="85000" lnSpcReduction="20000"/>
          </a:bodyPr>
          <a:lstStyle/>
          <a:p>
            <a:pPr marL="0" indent="0">
              <a:buNone/>
            </a:pPr>
            <a:r>
              <a:rPr lang="ru-RU" b="1" dirty="0">
                <a:solidFill>
                  <a:schemeClr val="accent2">
                    <a:lumMod val="50000"/>
                  </a:schemeClr>
                </a:solidFill>
              </a:rPr>
              <a:t>В немецких народных сказках отразились давние периоды истории человечества. В них можно заметить одну характерную черту - представление о переселении души человека в тело животного или в растение. Очень часто в немецких сказках можно встретить великанов и карликов, русалок и призраков. Как и в любой сказке, здесь порицаются глупость, лень, жадность и другие человеческие пороки, утверждаются доброта и победа справедливости. </a:t>
            </a:r>
            <a:endParaRPr lang="ru-RU" b="1" dirty="0" smtClean="0">
              <a:solidFill>
                <a:schemeClr val="accent2">
                  <a:lumMod val="50000"/>
                </a:schemeClr>
              </a:solidFill>
            </a:endParaRPr>
          </a:p>
          <a:p>
            <a:pPr marL="0" indent="0">
              <a:buNone/>
            </a:pPr>
            <a:r>
              <a:rPr lang="en-US" dirty="0">
                <a:solidFill>
                  <a:schemeClr val="accent2">
                    <a:lumMod val="50000"/>
                  </a:schemeClr>
                </a:solidFill>
                <a:effectLst>
                  <a:outerShdw blurRad="38100" dist="38100" dir="2700000" algn="tl">
                    <a:srgbClr val="000000">
                      <a:alpha val="43137"/>
                    </a:srgbClr>
                  </a:outerShdw>
                </a:effectLst>
                <a:hlinkClick r:id="rId3"/>
              </a:rPr>
              <a:t>http://</a:t>
            </a:r>
            <a:r>
              <a:rPr lang="en-US" dirty="0" smtClean="0">
                <a:solidFill>
                  <a:schemeClr val="accent2">
                    <a:lumMod val="50000"/>
                  </a:schemeClr>
                </a:solidFill>
                <a:effectLst>
                  <a:outerShdw blurRad="38100" dist="38100" dir="2700000" algn="tl">
                    <a:srgbClr val="000000">
                      <a:alpha val="43137"/>
                    </a:srgbClr>
                  </a:outerShdw>
                </a:effectLst>
                <a:hlinkClick r:id="rId3"/>
              </a:rPr>
              <a:t>skazkoved.ru/index.php?fid=1&amp;sid=10</a:t>
            </a:r>
            <a:endParaRPr lang="ru-RU" dirty="0" smtClean="0">
              <a:solidFill>
                <a:schemeClr val="accent2">
                  <a:lumMod val="50000"/>
                </a:schemeClr>
              </a:solidFill>
              <a:effectLst>
                <a:outerShdw blurRad="38100" dist="38100" dir="2700000" algn="tl">
                  <a:srgbClr val="000000">
                    <a:alpha val="43137"/>
                  </a:srgbClr>
                </a:outerShdw>
              </a:effectLst>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8194" name="Picture 2" descr="https://avatars.mds.yandex.net/get-zen_doc/35845/pub_610000789df6c4324ddc192c_610000989df6c4324ddc91c3/scale_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1" y="1393947"/>
            <a:ext cx="3459715" cy="478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9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 для презентации в русском сти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6817" cy="68719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44162" y="365125"/>
            <a:ext cx="9709638" cy="1325563"/>
          </a:xfrm>
        </p:spPr>
        <p:txBody>
          <a:bodyPr>
            <a:normAutofit/>
          </a:bodyPr>
          <a:lstStyle/>
          <a:p>
            <a:r>
              <a:rPr lang="ru-RU" sz="5400" b="1" dirty="0" smtClean="0">
                <a:solidFill>
                  <a:schemeClr val="accent6">
                    <a:lumMod val="50000"/>
                  </a:schemeClr>
                </a:solidFill>
                <a:effectLst>
                  <a:outerShdw blurRad="38100" dist="38100" dir="2700000" algn="tl">
                    <a:srgbClr val="000000">
                      <a:alpha val="43137"/>
                    </a:srgbClr>
                  </a:outerShdw>
                </a:effectLst>
              </a:rPr>
              <a:t>Белорусские  народные сказки</a:t>
            </a:r>
            <a:endParaRPr lang="ru-RU" sz="5400" b="1" dirty="0">
              <a:solidFill>
                <a:schemeClr val="accent6">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83214" y="1389184"/>
            <a:ext cx="5169877" cy="4787779"/>
          </a:xfrm>
        </p:spPr>
        <p:txBody>
          <a:bodyPr>
            <a:normAutofit lnSpcReduction="10000"/>
          </a:bodyPr>
          <a:lstStyle/>
          <a:p>
            <a:pPr marL="0" indent="0">
              <a:buNone/>
            </a:pPr>
            <a:r>
              <a:rPr lang="ru-RU" b="1" dirty="0">
                <a:solidFill>
                  <a:schemeClr val="accent2">
                    <a:lumMod val="50000"/>
                  </a:schemeClr>
                </a:solidFill>
              </a:rPr>
              <a:t>Белорусские сказки открывают душу народа, знакомят с его уникальными традициями и обычаями. Главные герои белорусских сказок добрые и злые, бедные и богатые, молодые и старые, глупые и мудрые не оставят читателей равнодушными. Они научат терпению, покладистости, доброте и щедрости</a:t>
            </a:r>
            <a:r>
              <a:rPr lang="ru-RU" b="1" dirty="0" smtClean="0">
                <a:solidFill>
                  <a:schemeClr val="accent2">
                    <a:lumMod val="50000"/>
                  </a:schemeClr>
                </a:solidFill>
              </a:rPr>
              <a:t>.</a:t>
            </a:r>
          </a:p>
          <a:p>
            <a:pPr marL="0" indent="0">
              <a:buNone/>
            </a:pPr>
            <a:r>
              <a:rPr lang="en-US" b="1" dirty="0">
                <a:solidFill>
                  <a:schemeClr val="accent2">
                    <a:lumMod val="50000"/>
                  </a:schemeClr>
                </a:solidFill>
                <a:hlinkClick r:id="rId3"/>
              </a:rPr>
              <a:t>http://</a:t>
            </a:r>
            <a:r>
              <a:rPr lang="en-US" b="1" dirty="0" smtClean="0">
                <a:solidFill>
                  <a:schemeClr val="accent2">
                    <a:lumMod val="50000"/>
                  </a:schemeClr>
                </a:solidFill>
                <a:hlinkClick r:id="rId3"/>
              </a:rPr>
              <a:t>skazkoved.ru/index.php?fid=1&amp;sid=2</a:t>
            </a:r>
            <a:endParaRPr lang="ru-RU" b="1" dirty="0" smtClean="0">
              <a:solidFill>
                <a:schemeClr val="accent2">
                  <a:lumMod val="50000"/>
                </a:schemeClr>
              </a:solidFill>
            </a:endParaRPr>
          </a:p>
          <a:p>
            <a:pPr marL="0" indent="0">
              <a:buNone/>
            </a:pPr>
            <a:endParaRPr lang="ru-RU" b="1" dirty="0" smtClean="0">
              <a:solidFill>
                <a:schemeClr val="accent2">
                  <a:lumMod val="50000"/>
                </a:schemeClr>
              </a:solidFill>
            </a:endParaRPr>
          </a:p>
          <a:p>
            <a:pPr marL="0" indent="0">
              <a:buNone/>
            </a:pPr>
            <a:endParaRPr lang="ru-RU" dirty="0">
              <a:solidFill>
                <a:schemeClr val="accent2">
                  <a:lumMod val="50000"/>
                </a:schemeClr>
              </a:solidFill>
              <a:effectLst>
                <a:outerShdw blurRad="38100" dist="38100" dir="2700000" algn="tl">
                  <a:srgbClr val="000000">
                    <a:alpha val="43137"/>
                  </a:srgbClr>
                </a:outerShdw>
              </a:effectLst>
            </a:endParaRPr>
          </a:p>
        </p:txBody>
      </p:sp>
      <p:pic>
        <p:nvPicPr>
          <p:cNvPr id="9218" name="Picture 2" descr="https://aiv.by/image/cache/catalog/books/2020/%202020/Pacatkovaje2020/skaxki/a7f9100b8714698c11763aad020be3ab%20%281%29-543x7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468" y="1389183"/>
            <a:ext cx="3649743" cy="4994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781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854</Words>
  <Application>Microsoft Office PowerPoint</Application>
  <PresentationFormat>Широкоэкранный</PresentationFormat>
  <Paragraphs>55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Тема Office</vt:lpstr>
      <vt:lpstr>«Народных сказок нить живая»</vt:lpstr>
      <vt:lpstr>Презентация PowerPoint</vt:lpstr>
      <vt:lpstr>Русские народные сказки</vt:lpstr>
      <vt:lpstr>Татарские  народные сказки</vt:lpstr>
      <vt:lpstr>Башкирские  народные сказки</vt:lpstr>
      <vt:lpstr>Украинские  народные сказки</vt:lpstr>
      <vt:lpstr>Казахские  народные сказки</vt:lpstr>
      <vt:lpstr>Немецкие  народные сказки</vt:lpstr>
      <vt:lpstr>Белорусские  народные сказки</vt:lpstr>
      <vt:lpstr>Мордовские  народные сказки</vt:lpstr>
      <vt:lpstr>Армянские  народные сказки</vt:lpstr>
      <vt:lpstr>Армянские  народные сказки</vt:lpstr>
      <vt:lpstr>Нагайбакские  народные сказки</vt:lpstr>
      <vt:lpstr>Таджикские  народные сказки</vt:lpstr>
      <vt:lpstr>Азербайджанские  народные сказки</vt:lpstr>
      <vt:lpstr>Чувашские  народные сказки</vt:lpstr>
      <vt:lpstr>Узбекские  народные сказки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«Народных сказок нить живая»</dc:title>
  <dc:creator>Дарья</dc:creator>
  <cp:lastModifiedBy>Дарья</cp:lastModifiedBy>
  <cp:revision>12</cp:revision>
  <dcterms:created xsi:type="dcterms:W3CDTF">2022-07-20T08:24:48Z</dcterms:created>
  <dcterms:modified xsi:type="dcterms:W3CDTF">2022-07-21T11:08:54Z</dcterms:modified>
</cp:coreProperties>
</file>