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  <a:fill>
          <a:solidFill>
            <a:schemeClr val="accent6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DDF17F-5721-438B-9365-452CE00AED2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269A0A-360F-43B5-9E69-803B34A12942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70467" y="3602038"/>
            <a:ext cx="10718800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8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Комплектование МДОО </a:t>
            </a:r>
            <a:endParaRPr/>
          </a:p>
          <a:p>
            <a:pPr>
              <a:defRPr/>
            </a:pPr>
            <a:r>
              <a:rPr lang="ru-RU" sz="48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Академического района города Екатеринбурга</a:t>
            </a:r>
            <a:endParaRPr/>
          </a:p>
          <a:p>
            <a:pPr>
              <a:defRPr/>
            </a:pPr>
            <a:r>
              <a:rPr lang="ru-RU" sz="48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2025-2026 учебный год</a:t>
            </a:r>
            <a:endParaRPr/>
          </a:p>
        </p:txBody>
      </p:sp>
      <p:pic>
        <p:nvPicPr>
          <p:cNvPr id="1028" name="Picture 4" descr="https://storage.myseldon.com/news-pict-cd/CD502A1BC84BA6922B22672F93574ECE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7320521" y="279399"/>
            <a:ext cx="4328100" cy="2883597"/>
          </a:xfrm>
          <a:prstGeom prst="round2DiagRect">
            <a:avLst>
              <a:gd name="adj1" fmla="val 16667"/>
              <a:gd name="adj2" fmla="val 0"/>
            </a:avLst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-2"/>
            <a:ext cx="12192000" cy="6854653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xmlns:a="http://schemas.openxmlformats.org/drawingml/2006/main" noGrp="1"/>
          </p:cNvGraphicFramePr>
          <p:nvPr/>
        </p:nvGraphicFramePr>
        <p:xfrm>
          <a:off x="671422" y="150785"/>
          <a:ext cx="10849155" cy="637032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{93296810-A885-4BE3-A3E7-6D5BEEA58F35}</a:tableStyleId>
              </a:tblPr>
              <a:tblGrid>
                <a:gridCol w="3332559"/>
                <a:gridCol w="7516596"/>
              </a:tblGrid>
              <a:tr h="56934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2000"/>
                        <a:t>Персональные данные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/>
                        <a:t>Пояснение (примечание)</a:t>
                      </a:r>
                      <a:endParaRPr/>
                    </a:p>
                    <a:p>
                      <a:pPr algn="ctr">
                        <a:defRPr/>
                      </a:pPr>
                      <a:endParaRPr lang="ru-RU" sz="200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Адрес проживания ребенка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За адресом проживания ребенка автоматически закрепляется дошкольная организация в соответствии с 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 с изменениями и дополнениями). По заявлению родителей (законных представителей) районными операторами вносятся изменения в адрес проживания ребенка.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Желаемые дошкольные образовательные организации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Последовательность рассматриваемых вариантов дошкольных организаций: </a:t>
                      </a:r>
                      <a:b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1. Дошкольная организация, закрепленная за адресом проживания ребенка (при наличии мест).</a:t>
                      </a:r>
                      <a:b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2. 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мест.</a:t>
                      </a:r>
                      <a:b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3.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 </a:t>
                      </a:r>
                      <a:endParaRPr/>
                    </a:p>
                    <a:p>
                      <a:pPr>
                        <a:defRPr/>
                      </a:pP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Рекомендации для родителей (законных представителей)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664232" y="1249292"/>
            <a:ext cx="111567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Информацию об очередности ребенка, предоставленном МДОО Вы можете узнать через:</a:t>
            </a:r>
            <a:endParaRPr/>
          </a:p>
          <a:p>
            <a:pPr marL="342900" indent="-342900" algn="just">
              <a:buFont typeface="Wingdings"/>
              <a:buChar char="ü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портал Государственных услуг по идентификационному номеру ребенка;</a:t>
            </a:r>
            <a:endParaRPr/>
          </a:p>
          <a:p>
            <a:pPr marL="342900" indent="-342900" algn="just">
              <a:buFont typeface="Wingdings"/>
              <a:buChar char="ü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управление образования Академического  района (ул. Академика Парина 6, кабинет</a:t>
            </a:r>
            <a:r>
              <a:rPr lang="en-US" sz="2000" b="1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№ 121,</a:t>
            </a:r>
            <a:endParaRPr lang="en-US" sz="2000" b="1">
              <a:solidFill>
                <a:schemeClr val="accent6">
                  <a:lumMod val="50000"/>
                </a:schemeClr>
              </a:solidFill>
            </a:endParaRPr>
          </a:p>
          <a:p>
            <a:pPr algn="r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 время</a:t>
            </a:r>
            <a:r>
              <a:rPr lang="en-US" sz="2000" b="1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 приема: вторник, четверг с 9.00-13.00, среда с 14.00-18.00,телефон:</a:t>
            </a:r>
            <a:r>
              <a:rPr lang="en-US" sz="2000" b="1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(343) 304-16-56 );</a:t>
            </a:r>
            <a:endParaRPr/>
          </a:p>
          <a:p>
            <a:pPr marL="342900" indent="-342900" algn="just">
              <a:buFont typeface="Wingdings"/>
              <a:buChar char="ü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официальный портал города Екатеринбурга – </a:t>
            </a: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екатеринбург.рф</a:t>
            </a: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;</a:t>
            </a:r>
            <a:endParaRPr/>
          </a:p>
          <a:p>
            <a:pPr marL="342900" indent="-342900" algn="just">
              <a:buFont typeface="Wingdings"/>
              <a:buChar char="ü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  <a:endParaRPr/>
          </a:p>
          <a:p>
            <a:pPr algn="just">
              <a:defRPr/>
            </a:pPr>
            <a:r>
              <a:rPr lang="en-US" sz="2000" b="1">
                <a:solidFill>
                  <a:schemeClr val="accent6">
                    <a:lumMod val="50000"/>
                  </a:schemeClr>
                </a:solidFill>
              </a:rPr>
              <a:t>     </a:t>
            </a:r>
            <a:endParaRPr/>
          </a:p>
          <a:p>
            <a:pPr algn="just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к руководителю детского сада. </a:t>
            </a:r>
            <a:endParaRPr/>
          </a:p>
          <a:p>
            <a:pPr algn="just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При себе необходимо иметь:</a:t>
            </a:r>
            <a:endParaRPr/>
          </a:p>
          <a:p>
            <a:pPr marL="342900" indent="-342900" algn="just">
              <a:buFont typeface="Wingdings"/>
              <a:buChar char="Ø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паспорт родителя (законного представителя);</a:t>
            </a:r>
            <a:endParaRPr/>
          </a:p>
          <a:p>
            <a:pPr marL="342900" indent="-342900" algn="just">
              <a:buFont typeface="Wingdings"/>
              <a:buChar char="Ø"/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 свидетельство о рождении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Рекомендации для родителей ( законных представителей)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932317" y="1262751"/>
            <a:ext cx="9333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управлении образования Академического  района.</a:t>
            </a:r>
            <a:endParaRPr/>
          </a:p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Заявление «На смену МДОО» может быть удовлетворено в указанный родителями (законными представителями) период рассмотрения заявления при наличии свободных мест в желаемых МДОО. </a:t>
            </a:r>
            <a:endParaRPr/>
          </a:p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Рекомендации для родителей ( законных представителей)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121435" y="1090223"/>
            <a:ext cx="101446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Если не удалось зачислить ребенка в дошкольную организацию в установленные сроки и предоставленное место автоматически аннулировалось, необходимо обратиться в управление образования Академического района с заявлением «на восстановление».</a:t>
            </a:r>
            <a:endParaRPr/>
          </a:p>
          <a:p>
            <a:pPr algn="just">
              <a:defRPr/>
            </a:pPr>
            <a:endParaRPr lang="ru-RU" sz="2000" b="1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Родители (законные представители) детей от двух до трех лет, могут написать заявление в управлении образования Академического  района для посещения группы 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 детских садов. На период предоставления группы кратковременного пребывания ребенок остается в очереди на предоставление группы полного дня.</a:t>
            </a:r>
            <a:endParaRPr/>
          </a:p>
          <a:p>
            <a:pPr algn="just">
              <a:defRPr/>
            </a:pPr>
            <a:endParaRPr lang="en-US" sz="2000" b="1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sz="2000" b="1">
                <a:solidFill>
                  <a:schemeClr val="accent6">
                    <a:lumMod val="50000"/>
                  </a:schemeClr>
                </a:solidFill>
              </a:rPr>
              <a:t>Также родители (законные представители) детей от двух до трех лет могут 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заведующему.</a:t>
            </a:r>
            <a:endParaRPr/>
          </a:p>
          <a:p>
            <a:pPr algn="just">
              <a:defRPr/>
            </a:pPr>
            <a:endParaRPr lang="ru-RU" sz="2000" b="1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Рекомендации для родителей ( законных представителей)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233577" y="1262751"/>
            <a:ext cx="1003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1527.</a:t>
            </a:r>
            <a:endParaRPr/>
          </a:p>
          <a:p>
            <a:pPr algn="just">
              <a:defRPr/>
            </a:pPr>
            <a:endParaRPr lang="ru-RU" sz="2400" b="1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На основании установленного Порядка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Рекомендации для родителей ( законных представителей)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932317" y="1262751"/>
            <a:ext cx="93337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 (кабинет.екатеринбург.рф/</a:t>
            </a: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childtransfer</a:t>
            </a: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).</a:t>
            </a:r>
            <a:endParaRPr/>
          </a:p>
          <a:p>
            <a:pPr algn="just">
              <a:defRPr/>
            </a:pPr>
            <a:endParaRPr lang="ru-RU" sz="2400" b="1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sz="2400" b="1">
                <a:solidFill>
                  <a:schemeClr val="accent6">
                    <a:lumMod val="50000"/>
                  </a:schemeClr>
                </a:solidFill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 образовательной программе дошкольного образования соответствующего возраста.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5" name="Стрелка вниз 4"/>
          <p:cNvSpPr/>
          <p:nvPr/>
        </p:nvSpPr>
        <p:spPr bwMode="auto">
          <a:xfrm>
            <a:off x="1768416" y="763021"/>
            <a:ext cx="8824403" cy="729357"/>
          </a:xfrm>
          <a:prstGeom prst="downArrow">
            <a:avLst>
              <a:gd name="adj1" fmla="val 78800"/>
              <a:gd name="adj2" fmla="val 44506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КОНТРОЛЬ ПРАВООХРАНИТЕЛЬНЫХ ОРГАНОВ</a:t>
            </a:r>
            <a:endParaRPr/>
          </a:p>
          <a:p>
            <a:pPr algn="ctr">
              <a:defRPr/>
            </a:pP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СОБЛЮДЕНИЕ ЗАКОНОДАТЕЛЬСТВА</a:t>
            </a:r>
            <a:endParaRPr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508959" y="89607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Модель работы по зачислению детей в МДОО</a:t>
            </a:r>
            <a:endParaRPr/>
          </a:p>
        </p:txBody>
      </p:sp>
      <p:grpSp>
        <p:nvGrpSpPr>
          <p:cNvPr id="8" name="Группа 7"/>
          <p:cNvGrpSpPr/>
          <p:nvPr/>
        </p:nvGrpSpPr>
        <p:grpSpPr bwMode="auto">
          <a:xfrm>
            <a:off x="327805" y="1492378"/>
            <a:ext cx="3683478" cy="4416725"/>
            <a:chOff x="327805" y="1690776"/>
            <a:chExt cx="3683478" cy="4416725"/>
          </a:xfrm>
        </p:grpSpPr>
        <p:sp>
          <p:nvSpPr>
            <p:cNvPr id="7" name="Скругленный прямоугольник 6"/>
            <p:cNvSpPr/>
            <p:nvPr/>
          </p:nvSpPr>
          <p:spPr bwMode="auto">
            <a:xfrm>
              <a:off x="327805" y="1690776"/>
              <a:ext cx="3683478" cy="4416725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анализ данных о количестве зачисленных детей и количестве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вакантных мест;</a:t>
              </a:r>
              <a:endParaRPr/>
            </a:p>
            <a:p>
              <a:pPr marL="342900" indent="-342900">
                <a:buFontTx/>
                <a:buChar char="-"/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формирование списков к заседанию комиссии;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Направление в МДОО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списков детей;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прием и регистрация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заявлений на смену МДОО.</a:t>
              </a:r>
              <a:endParaRPr/>
            </a:p>
          </p:txBody>
        </p:sp>
        <p:sp>
          <p:nvSpPr>
            <p:cNvPr id="9" name="Стрелка вниз 8"/>
            <p:cNvSpPr/>
            <p:nvPr/>
          </p:nvSpPr>
          <p:spPr bwMode="auto">
            <a:xfrm>
              <a:off x="569343" y="1699402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УПРАВЛЕНИЕ ОБРАЗОВАНИЯ</a:t>
              </a:r>
              <a:endParaRPr/>
            </a:p>
          </p:txBody>
        </p:sp>
      </p:grpSp>
      <p:grpSp>
        <p:nvGrpSpPr>
          <p:cNvPr id="14" name="Группа 13"/>
          <p:cNvGrpSpPr/>
          <p:nvPr/>
        </p:nvGrpSpPr>
        <p:grpSpPr bwMode="auto">
          <a:xfrm>
            <a:off x="4175190" y="1544134"/>
            <a:ext cx="3804248" cy="4399472"/>
            <a:chOff x="4175190" y="1690776"/>
            <a:chExt cx="3804248" cy="4399472"/>
          </a:xfrm>
        </p:grpSpPr>
        <p:sp>
          <p:nvSpPr>
            <p:cNvPr id="10" name="Скругленный прямоугольник 9"/>
            <p:cNvSpPr/>
            <p:nvPr/>
          </p:nvSpPr>
          <p:spPr bwMode="auto">
            <a:xfrm>
              <a:off x="4175190" y="1690776"/>
              <a:ext cx="3804248" cy="4399472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Получение распоряжений, списков детей;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информирование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родителей о предоставлении места;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выполнение действий (уведомление/зачисление) в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ГИС СО «ЕЦП»;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работа с родителями,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формирование личных дел.</a:t>
              </a:r>
              <a:endParaRPr/>
            </a:p>
          </p:txBody>
        </p:sp>
        <p:sp>
          <p:nvSpPr>
            <p:cNvPr id="12" name="Стрелка вниз 11"/>
            <p:cNvSpPr/>
            <p:nvPr/>
          </p:nvSpPr>
          <p:spPr bwMode="auto">
            <a:xfrm>
              <a:off x="4468502" y="1690776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МДОО</a:t>
              </a:r>
              <a:endParaRPr/>
            </a:p>
          </p:txBody>
        </p:sp>
      </p:grpSp>
      <p:grpSp>
        <p:nvGrpSpPr>
          <p:cNvPr id="16" name="Группа 15"/>
          <p:cNvGrpSpPr/>
          <p:nvPr/>
        </p:nvGrpSpPr>
        <p:grpSpPr bwMode="auto">
          <a:xfrm>
            <a:off x="8143345" y="1544134"/>
            <a:ext cx="3709352" cy="4416724"/>
            <a:chOff x="8143345" y="1673524"/>
            <a:chExt cx="3709352" cy="4416724"/>
          </a:xfrm>
        </p:grpSpPr>
        <p:sp>
          <p:nvSpPr>
            <p:cNvPr id="11" name="Скругленный прямоугольник 10"/>
            <p:cNvSpPr/>
            <p:nvPr/>
          </p:nvSpPr>
          <p:spPr bwMode="auto">
            <a:xfrm>
              <a:off x="8143345" y="1673524"/>
              <a:ext cx="3709352" cy="4416724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ru-RU" sz="2000" b="1">
                <a:solidFill>
                  <a:srgbClr val="002060"/>
                </a:solidFill>
              </a:endParaRPr>
            </a:p>
            <a:p>
              <a:pPr>
                <a:defRPr/>
              </a:pPr>
              <a:endParaRPr lang="ru-RU" sz="2000" b="1">
                <a:solidFill>
                  <a:srgbClr val="002060"/>
                </a:solidFill>
              </a:endParaRPr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Контроль обновления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информации на ЕПГУ;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принятие решения о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зачислении ребенка на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предоставленное место;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подготовка и предоставление документов для зачисления ребенка в МДОО;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- заключение договора об </a:t>
              </a:r>
              <a:endParaRPr/>
            </a:p>
            <a:p>
              <a:pPr>
                <a:defRPr/>
              </a:pPr>
              <a:r>
                <a:rPr lang="ru-RU" sz="2000" b="1">
                  <a:solidFill>
                    <a:srgbClr val="002060"/>
                  </a:solidFill>
                </a:rPr>
                <a:t>Образовании.</a:t>
              </a:r>
              <a:endParaRPr/>
            </a:p>
          </p:txBody>
        </p:sp>
        <p:sp>
          <p:nvSpPr>
            <p:cNvPr id="13" name="Стрелка вниз 12"/>
            <p:cNvSpPr/>
            <p:nvPr/>
          </p:nvSpPr>
          <p:spPr bwMode="auto">
            <a:xfrm>
              <a:off x="8358995" y="1673524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РОДИТЕЛИ</a:t>
              </a:r>
              <a:endParaRPr/>
            </a:p>
          </p:txBody>
        </p:sp>
      </p:grpSp>
      <p:sp>
        <p:nvSpPr>
          <p:cNvPr id="18" name="Прямоугольник 17"/>
          <p:cNvSpPr/>
          <p:nvPr/>
        </p:nvSpPr>
        <p:spPr bwMode="auto">
          <a:xfrm>
            <a:off x="508959" y="6084969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Результат: </a:t>
            </a: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оказание услуги по предоставлению дошкольного образования</a:t>
            </a: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</p:txBody>
      </p:sp>
      <p:sp>
        <p:nvSpPr>
          <p:cNvPr id="17" name="Стрелка вниз 16"/>
          <p:cNvSpPr/>
          <p:nvPr/>
        </p:nvSpPr>
        <p:spPr bwMode="auto">
          <a:xfrm>
            <a:off x="1324151" y="5703733"/>
            <a:ext cx="1863305" cy="40711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трелка вниз 20"/>
          <p:cNvSpPr/>
          <p:nvPr/>
        </p:nvSpPr>
        <p:spPr bwMode="auto">
          <a:xfrm>
            <a:off x="5206059" y="5677856"/>
            <a:ext cx="1863305" cy="40711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Стрелка вниз 21"/>
          <p:cNvSpPr/>
          <p:nvPr/>
        </p:nvSpPr>
        <p:spPr bwMode="auto">
          <a:xfrm>
            <a:off x="9096552" y="5740049"/>
            <a:ext cx="1863305" cy="40711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767398"/>
            <a:ext cx="10718800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МДОО Академического района</a:t>
            </a:r>
            <a:endParaRPr/>
          </a:p>
          <a:p>
            <a:pPr algn="just">
              <a:defRPr/>
            </a:pP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       </a:t>
            </a: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Академический – это новый, яркий и молодой жилой район мегаполиса, население которого составляет более 120 тысяч человек, и в основном это молодые семьи. Население района к 2035 году будет составлять порядка 300 тысяч человек, что сопоставимо с численностью жителей целого города.</a:t>
            </a:r>
            <a:endParaRPr/>
          </a:p>
          <a:p>
            <a:pPr algn="just">
              <a:defRPr/>
            </a:pP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      Дошкольные образовательные организации Академического района реализуют федеральный государственный образовательный стандарт дошкольного образования, осуществляют работу по внедрению Федеральной образовательной программы дошкольного образования. В МДОО применяются современные образовательные технологии, осуществляется индивидуальный подход к каждому ребенку.</a:t>
            </a:r>
            <a:endParaRPr/>
          </a:p>
          <a:p>
            <a:pPr algn="just">
              <a:defRPr/>
            </a:pP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       Во всех дошкольных образовательных учреждениях созданы современные, комфортные, благоприятные условия для безопасного пребывания детей дошкольного возраста.</a:t>
            </a:r>
            <a:endParaRPr/>
          </a:p>
          <a:p>
            <a:pPr>
              <a:defRPr/>
            </a:pP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93464" y="292945"/>
            <a:ext cx="10718800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В образовательный комплекс Академического района входят 16 муниципальных дошкольных образовательных организаций, размещенных в 22 зданиях: </a:t>
            </a:r>
            <a:endParaRPr/>
          </a:p>
          <a:p>
            <a:pPr>
              <a:defRPr/>
            </a:pP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  <a:p>
            <a:pPr>
              <a:defRPr/>
            </a:pP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  <a:p>
            <a:pPr>
              <a:defRPr/>
            </a:pP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-</a:t>
            </a:r>
            <a:endParaRPr/>
          </a:p>
          <a:p>
            <a:pPr>
              <a:defRPr/>
            </a:pPr>
            <a:endParaRPr lang="ru-RU" sz="4000">
              <a:solidFill>
                <a:schemeClr val="accent6">
                  <a:lumMod val="50000"/>
                </a:schemeClr>
              </a:solidFill>
              <a:latin typeface="Bahnschrift SemiBold Condensed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0" y="-69011"/>
            <a:ext cx="69011" cy="69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6" name="Группа 5"/>
          <p:cNvGrpSpPr/>
          <p:nvPr/>
        </p:nvGrpSpPr>
        <p:grpSpPr bwMode="auto">
          <a:xfrm>
            <a:off x="868392" y="2596550"/>
            <a:ext cx="10455215" cy="1017918"/>
            <a:chOff x="868392" y="2596550"/>
            <a:chExt cx="10455215" cy="1017918"/>
          </a:xfrm>
        </p:grpSpPr>
        <p:sp>
          <p:nvSpPr>
            <p:cNvPr id="3" name="Прямоугольник 2"/>
            <p:cNvSpPr/>
            <p:nvPr/>
          </p:nvSpPr>
          <p:spPr bwMode="auto"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2000" b="1">
                  <a:solidFill>
                    <a:schemeClr val="accent6">
                      <a:lumMod val="50000"/>
                    </a:schemeClr>
                  </a:solidFill>
                </a:rPr>
                <a:t>МАДОУ №32, №38, №39, №43 (5 корпусов), №45, №52, №82, №119, №126, №150, №151</a:t>
              </a:r>
              <a:endParaRPr lang="ru-RU" sz="2000" b="1">
                <a:solidFill>
                  <a:srgbClr val="FF0000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 bwMode="auto">
            <a:xfrm>
              <a:off x="1285336" y="2596550"/>
              <a:ext cx="9609826" cy="431321"/>
            </a:xfrm>
            <a:prstGeom prst="roundRect">
              <a:avLst>
                <a:gd name="adj" fmla="val 16667"/>
              </a:avLst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Муниципальные автономные дошкольные образовательные учреждения- 11</a:t>
              </a:r>
              <a:endParaRPr/>
            </a:p>
          </p:txBody>
        </p:sp>
      </p:grpSp>
      <p:grpSp>
        <p:nvGrpSpPr>
          <p:cNvPr id="8" name="Группа 7"/>
          <p:cNvGrpSpPr/>
          <p:nvPr/>
        </p:nvGrpSpPr>
        <p:grpSpPr bwMode="auto">
          <a:xfrm>
            <a:off x="868387" y="4011283"/>
            <a:ext cx="10455215" cy="1017918"/>
            <a:chOff x="868392" y="2596550"/>
            <a:chExt cx="10455215" cy="1017918"/>
          </a:xfrm>
        </p:grpSpPr>
        <p:sp>
          <p:nvSpPr>
            <p:cNvPr id="9" name="Прямоугольник 8"/>
            <p:cNvSpPr/>
            <p:nvPr/>
          </p:nvSpPr>
          <p:spPr bwMode="auto"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2000" b="1">
                  <a:solidFill>
                    <a:schemeClr val="accent6">
                      <a:lumMod val="50000"/>
                    </a:schemeClr>
                  </a:solidFill>
                </a:rPr>
                <a:t>МБДОУ №8, №19, №23, №35, №72  </a:t>
              </a:r>
              <a:endParaRPr/>
            </a:p>
          </p:txBody>
        </p:sp>
        <p:sp>
          <p:nvSpPr>
            <p:cNvPr id="10" name="Скругленный прямоугольник 9"/>
            <p:cNvSpPr/>
            <p:nvPr/>
          </p:nvSpPr>
          <p:spPr bwMode="auto">
            <a:xfrm>
              <a:off x="1311214" y="2596550"/>
              <a:ext cx="9609826" cy="431321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Муниципальные бюджетные  дошкольные образовательные учреждения- 5</a:t>
              </a:r>
              <a:endParaRPr/>
            </a:p>
          </p:txBody>
        </p:sp>
      </p:grpSp>
      <p:grpSp>
        <p:nvGrpSpPr>
          <p:cNvPr id="11" name="Группа 10"/>
          <p:cNvGrpSpPr/>
          <p:nvPr/>
        </p:nvGrpSpPr>
        <p:grpSpPr bwMode="auto">
          <a:xfrm>
            <a:off x="862641" y="5262113"/>
            <a:ext cx="10455215" cy="1009291"/>
            <a:chOff x="971909" y="7573992"/>
            <a:chExt cx="10455215" cy="1009291"/>
          </a:xfrm>
        </p:grpSpPr>
        <p:sp>
          <p:nvSpPr>
            <p:cNvPr id="12" name="Прямоугольник 11"/>
            <p:cNvSpPr/>
            <p:nvPr/>
          </p:nvSpPr>
          <p:spPr bwMode="auto">
            <a:xfrm>
              <a:off x="971909" y="7789653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2000" b="1">
                  <a:solidFill>
                    <a:schemeClr val="accent6">
                      <a:lumMod val="50000"/>
                    </a:schemeClr>
                  </a:solidFill>
                </a:rPr>
                <a:t>№25,№31, №181</a:t>
              </a:r>
              <a:endParaRPr/>
            </a:p>
          </p:txBody>
        </p:sp>
        <p:sp>
          <p:nvSpPr>
            <p:cNvPr id="13" name="Скругленный прямоугольник 12"/>
            <p:cNvSpPr/>
            <p:nvPr/>
          </p:nvSpPr>
          <p:spPr bwMode="auto">
            <a:xfrm>
              <a:off x="1357219" y="7573992"/>
              <a:ext cx="9609826" cy="431321"/>
            </a:xfrm>
            <a:prstGeom prst="roundRect">
              <a:avLst>
                <a:gd name="adj" fmla="val 16667"/>
              </a:avLst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b="1">
                  <a:solidFill>
                    <a:schemeClr val="accent6">
                      <a:lumMod val="50000"/>
                    </a:schemeClr>
                  </a:solidFill>
                </a:rPr>
                <a:t>Комплекс Детский сад – школа- 3 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 bwMode="auto">
          <a:xfrm>
            <a:off x="1132884" y="175913"/>
            <a:ext cx="107816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Нормативно-правовая документация, регламентирующая Порядок комплектования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/>
              <a:t>    </a:t>
            </a: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Федеральный закон РФ «Об образовании в Российской Федерации» от 29.12.2012г. № 273-ФЗ; 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Федеральный закон РФ «Об основных принципах организации местного самоуправления в Российской Федерации» от 06.10.2003 № 131-ФЗ;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Постановлением Главного государственного санитарного врача Российской Федерации от 28 сентября 2020 года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Порядок приема на обучение по образовательным программам дошкольного образования </a:t>
            </a:r>
            <a:br>
              <a:rPr lang="ru-RU" sz="1600" b="1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(утвержден приказом </a:t>
            </a: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Минобрнауки</a:t>
            </a: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РФ от 15.05.2020 № 236); 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 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 ( с изменениями и дополнениями);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</a:t>
            </a:r>
            <a:br>
              <a:rPr lang="ru-RU" sz="1600" b="1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№ 689 (с изменениями и дополнениями); </a:t>
            </a:r>
            <a:endParaRPr/>
          </a:p>
          <a:p>
            <a:pPr marL="285750" indent="-285750" algn="just">
              <a:buFont typeface="Wingdings"/>
              <a:buChar char="Ø"/>
              <a:defRPr/>
            </a:pPr>
            <a:r>
              <a:rPr lang="ru-RU" sz="1600" b="1">
                <a:solidFill>
                  <a:schemeClr val="accent6">
                    <a:lumMod val="50000"/>
                  </a:schemeClr>
                </a:solidFill>
              </a:rPr>
              <a:t>     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 (с изменениями и дополнениями).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-6" y="-39776"/>
            <a:ext cx="12192000" cy="6854653"/>
          </a:xfrm>
          <a:prstGeom prst="rect">
            <a:avLst/>
          </a:prstGeom>
          <a:noFill/>
        </p:spPr>
      </p:pic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99381" y="137669"/>
            <a:ext cx="10718800" cy="118217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6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В соответствии с установленным Порядком существует два периода комплектования</a:t>
            </a: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 </a:t>
            </a:r>
            <a:r>
              <a:rPr lang="ru-RU" sz="26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МДОО на учебный год:</a:t>
            </a: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 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799380" y="5705494"/>
            <a:ext cx="10593597" cy="1280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6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Возрастные группы формируются с учётом возрастной периодизации, по количеству полных лет на 1 сентября текущего года. </a:t>
            </a:r>
            <a:endParaRPr/>
          </a:p>
        </p:txBody>
      </p:sp>
      <p:sp>
        <p:nvSpPr>
          <p:cNvPr id="12" name="Подзаголовок 2"/>
          <p:cNvSpPr txBox="1"/>
          <p:nvPr/>
        </p:nvSpPr>
        <p:spPr bwMode="auto">
          <a:xfrm>
            <a:off x="564070" y="1330867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Период основного комплектования дошкольных организаций </a:t>
            </a:r>
            <a:b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</a:b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(май-июнь текущего года)</a:t>
            </a:r>
            <a:endParaRPr/>
          </a:p>
        </p:txBody>
      </p:sp>
      <p:graphicFrame>
        <p:nvGraphicFramePr>
          <p:cNvPr id="14" name="Таблица 13"/>
          <p:cNvGraphicFramePr>
            <a:graphicFrameLocks xmlns:a="http://schemas.openxmlformats.org/drawingml/2006/main" noGrp="1"/>
          </p:cNvGraphicFramePr>
          <p:nvPr/>
        </p:nvGraphicFramePr>
        <p:xfrm>
          <a:off x="1221114" y="2298309"/>
          <a:ext cx="9492892" cy="320548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{93296810-A885-4BE3-A3E7-6D5BEEA58F35}</a:tableStyleId>
              </a:tblPr>
              <a:tblGrid>
                <a:gridCol w="6568539"/>
                <a:gridCol w="2924353"/>
              </a:tblGrid>
              <a:tr h="3708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/>
                        <a:t>Мероприятие по комплектованию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/>
                        <a:t>Сроки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Утверждение поименных списков детей на заседании городской комиссии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до 15 мая текущего года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Направление утверждение поименных списков детей в муниципальные дошкольные образовательные учреждения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до 25 мая текущего года 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Уведомление дошкольной организацией  о предоставлении ребенку места в МДОО, о сроках предоставления документов необходимых</a:t>
                      </a:r>
                      <a:r>
                        <a:rPr lang="ru-RU"/>
                        <a:t> для зачисления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до 1 июня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/>
                        <a:t>Зачисление детей из утвержденного поименного списка детей в муниципальные дошкольные образовательные учреждения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до 01 июля текущего года 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-1431"/>
            <a:ext cx="12192000" cy="6854653"/>
          </a:xfrm>
          <a:prstGeom prst="rect">
            <a:avLst/>
          </a:prstGeom>
          <a:noFill/>
        </p:spPr>
      </p:pic>
      <p:sp>
        <p:nvSpPr>
          <p:cNvPr id="12" name="Подзаголовок 2"/>
          <p:cNvSpPr txBox="1"/>
          <p:nvPr/>
        </p:nvSpPr>
        <p:spPr bwMode="auto">
          <a:xfrm>
            <a:off x="564070" y="514119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Период дополнительного  комплектования дошкольных организаций </a:t>
            </a:r>
            <a:b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</a:b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(в течение учебного года)</a:t>
            </a:r>
            <a:endParaRPr/>
          </a:p>
        </p:txBody>
      </p:sp>
      <p:graphicFrame>
        <p:nvGraphicFramePr>
          <p:cNvPr id="14" name="Таблица 13"/>
          <p:cNvGraphicFramePr>
            <a:graphicFrameLocks xmlns:a="http://schemas.openxmlformats.org/drawingml/2006/main" noGrp="1"/>
          </p:cNvGraphicFramePr>
          <p:nvPr/>
        </p:nvGraphicFramePr>
        <p:xfrm>
          <a:off x="1651479" y="1823857"/>
          <a:ext cx="9492892" cy="366268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{93296810-A885-4BE3-A3E7-6D5BEEA58F35}</a:tableStyleId>
              </a:tblPr>
              <a:tblGrid>
                <a:gridCol w="4746446"/>
                <a:gridCol w="4746446"/>
              </a:tblGrid>
              <a:tr h="37084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/>
                        <a:t>Мероприятие по комплектованию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/>
                        <a:t>Сроки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Утверждение поименных списков детей на заседании городской комиссии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до 05 числа каждого месяца текущего года </a:t>
                      </a:r>
                      <a:br>
                        <a:rPr lang="ru-RU"/>
                      </a:br>
                      <a:r>
                        <a:rPr lang="ru-RU"/>
                        <a:t>(в  январе</a:t>
                      </a:r>
                      <a:r>
                        <a:rPr lang="ru-RU"/>
                        <a:t> – до 15 числа</a:t>
                      </a:r>
                      <a:r>
                        <a:rPr lang="ru-RU"/>
                        <a:t>)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Направление утверждение поименных списков детей в муниципальные дошкольные образовательные организации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до 10 числа каждого месяца текущего года </a:t>
                      </a:r>
                      <a:br>
                        <a:rPr lang="ru-RU"/>
                      </a:br>
                      <a:r>
                        <a:rPr lang="ru-RU"/>
                        <a:t>(в январе-до</a:t>
                      </a:r>
                      <a:r>
                        <a:rPr lang="ru-RU"/>
                        <a:t> 20 числа</a:t>
                      </a:r>
                      <a:r>
                        <a:rPr lang="ru-RU"/>
                        <a:t>)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Зачисление детей из утвержденного поименного списка детей в муниципальные дошкольные образовательные организации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/>
                        <a:t>в течение 2-х месяцев с даты получения поименного списка </a:t>
                      </a:r>
                      <a:endParaRPr/>
                    </a:p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 bwMode="auto">
          <a:xfrm>
            <a:off x="1774166" y="3115325"/>
            <a:ext cx="94487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/>
              <a:buChar char="Ø"/>
              <a:defRPr/>
            </a:pPr>
            <a:r>
              <a:rPr lang="ru-RU" sz="32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дети до 3-х лет — в группу раннего возраста;</a:t>
            </a:r>
            <a:endParaRPr/>
          </a:p>
          <a:p>
            <a:pPr marL="457200" indent="-457200" algn="just">
              <a:buFont typeface="Wingdings"/>
              <a:buChar char="Ø"/>
              <a:defRPr/>
            </a:pPr>
            <a:r>
              <a:rPr lang="ru-RU" sz="32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дети 4-го года жизни — в младшую группу;</a:t>
            </a:r>
            <a:endParaRPr/>
          </a:p>
          <a:p>
            <a:pPr marL="457200" indent="-457200" algn="just">
              <a:buFont typeface="Wingdings"/>
              <a:buChar char="Ø"/>
              <a:defRPr/>
            </a:pPr>
            <a:r>
              <a:rPr lang="ru-RU" sz="32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дети 5-го года жизни — в среднюю группу;</a:t>
            </a:r>
            <a:endParaRPr/>
          </a:p>
          <a:p>
            <a:pPr marL="457200" indent="-457200" algn="just">
              <a:buFont typeface="Wingdings"/>
              <a:buChar char="Ø"/>
              <a:defRPr/>
            </a:pPr>
            <a:r>
              <a:rPr lang="ru-RU" sz="32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дети 6-го года жизни — в старшую группу;</a:t>
            </a:r>
            <a:endParaRPr/>
          </a:p>
          <a:p>
            <a:pPr marL="457200" indent="-457200" algn="just">
              <a:buFont typeface="Wingdings"/>
              <a:buChar char="Ø"/>
              <a:defRPr/>
            </a:pPr>
            <a:r>
              <a:rPr lang="ru-RU" sz="32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дети 7-го года жизни — в подготовительную к школе группу.</a:t>
            </a:r>
            <a:endParaRPr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22599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 bwMode="auto">
          <a:xfrm>
            <a:off x="2527540" y="784651"/>
            <a:ext cx="91698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8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В соответствии с 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Распоряжением Департамента образования Администрации города Екатеринбурга от 02.11.2021 № 2121/46/36, формирование поимённых списков детей для направления в МДОО города Екатеринбурга осуществляется в порядке внеочередного, первоочередного и преимущественного права на получение места в детском саду и с учетом даты и времени постановки на учет.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-1"/>
            <a:ext cx="12192000" cy="6854653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36600" y="318824"/>
            <a:ext cx="10718800" cy="11476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Формирование списка детей для зачисления в группы полного дня  в МДОО</a:t>
            </a:r>
            <a:endParaRPr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544128" y="1627879"/>
            <a:ext cx="10205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</a:t>
            </a:r>
            <a:r>
              <a:rPr lang="ru-RU"/>
              <a:t>.</a:t>
            </a:r>
            <a:endParaRPr/>
          </a:p>
        </p:txBody>
      </p:sp>
      <p:sp>
        <p:nvSpPr>
          <p:cNvPr id="5" name="Подзаголовок 2"/>
          <p:cNvSpPr txBox="1"/>
          <p:nvPr/>
        </p:nvSpPr>
        <p:spPr bwMode="auto">
          <a:xfrm>
            <a:off x="736600" y="2915375"/>
            <a:ext cx="10718800" cy="1147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Дополнительные персональные данные, </a:t>
            </a:r>
            <a:b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</a:br>
            <a:r>
              <a:rPr lang="ru-RU" sz="3200">
                <a:solidFill>
                  <a:schemeClr val="accent6">
                    <a:lumMod val="50000"/>
                  </a:schemeClr>
                </a:solidFill>
                <a:latin typeface="Bahnschrift SemiBold Condensed"/>
              </a:rPr>
              <a:t>учитываемые при комплектовании</a:t>
            </a:r>
            <a:endParaRPr/>
          </a:p>
        </p:txBody>
      </p:sp>
      <p:graphicFrame>
        <p:nvGraphicFramePr>
          <p:cNvPr id="4" name="Таблица 3"/>
          <p:cNvGraphicFramePr>
            <a:graphicFrameLocks xmlns:a="http://schemas.openxmlformats.org/drawingml/2006/main" noGrp="1"/>
          </p:cNvGraphicFramePr>
          <p:nvPr/>
        </p:nvGraphicFramePr>
        <p:xfrm>
          <a:off x="966159" y="4209691"/>
          <a:ext cx="10489242" cy="188976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{93296810-A885-4BE3-A3E7-6D5BEEA58F35}</a:tableStyleId>
              </a:tblPr>
              <a:tblGrid>
                <a:gridCol w="3174520"/>
                <a:gridCol w="7314722"/>
              </a:tblGrid>
              <a:tr h="56934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2000"/>
                        <a:t>Персональные данные</a:t>
                      </a:r>
                      <a:endParaRPr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/>
                        <a:t>Пояснение (примечание)</a:t>
                      </a:r>
                      <a:endParaRPr/>
                    </a:p>
                    <a:p>
                      <a:pPr algn="ctr">
                        <a:defRPr/>
                      </a:pPr>
                      <a:endParaRPr lang="ru-RU" sz="200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0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Возрастная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0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группа ребенка</a:t>
                      </a:r>
                      <a:endParaRPr/>
                    </a:p>
                    <a:p>
                      <a:pPr>
                        <a:defRPr/>
                      </a:pPr>
                      <a:endParaRPr lang="ru-RU" b="1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 заявлению родителей (законных представителей) детей, родившихся в сентябре – ноябре, в персональную карточку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ребенка вносится отметка о переводе ребенка в возрастную группу на один год старше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Р7-Офис/2024.3.2.584</Application>
  <DocSecurity>0</DocSecurity>
  <PresentationFormat>Широкоэкранный</PresentationFormat>
  <Paragraphs>0</Paragraphs>
  <Slides>16</Slides>
  <Notes>16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Manager/>
  <Company>МБОУ СОШ № 1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Ольга В. Миронова</dc:creator>
  <cp:keywords/>
  <dc:description/>
  <dc:identifier/>
  <dc:language/>
  <cp:lastModifiedBy/>
  <cp:revision>51</cp:revision>
  <dcterms:created xsi:type="dcterms:W3CDTF">2023-03-13T08:40:32Z</dcterms:created>
  <dcterms:modified xsi:type="dcterms:W3CDTF">2025-04-08T05:07:59Z</dcterms:modified>
  <cp:category/>
  <cp:contentStatus/>
  <cp:version/>
</cp:coreProperties>
</file>